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80" r:id="rId2"/>
    <p:sldId id="260" r:id="rId3"/>
    <p:sldId id="347" r:id="rId4"/>
    <p:sldId id="265" r:id="rId5"/>
    <p:sldId id="266" r:id="rId6"/>
    <p:sldId id="348" r:id="rId7"/>
    <p:sldId id="269" r:id="rId8"/>
    <p:sldId id="291" r:id="rId9"/>
    <p:sldId id="267" r:id="rId10"/>
    <p:sldId id="349" r:id="rId11"/>
    <p:sldId id="270" r:id="rId12"/>
    <p:sldId id="308" r:id="rId13"/>
    <p:sldId id="318" r:id="rId14"/>
    <p:sldId id="271" r:id="rId15"/>
    <p:sldId id="309" r:id="rId16"/>
    <p:sldId id="272" r:id="rId17"/>
    <p:sldId id="310" r:id="rId18"/>
    <p:sldId id="273" r:id="rId19"/>
    <p:sldId id="311" r:id="rId20"/>
    <p:sldId id="319" r:id="rId21"/>
    <p:sldId id="350" r:id="rId22"/>
    <p:sldId id="313" r:id="rId23"/>
    <p:sldId id="302" r:id="rId24"/>
    <p:sldId id="303" r:id="rId25"/>
    <p:sldId id="304" r:id="rId26"/>
    <p:sldId id="305" r:id="rId27"/>
    <p:sldId id="336" r:id="rId28"/>
    <p:sldId id="337" r:id="rId29"/>
    <p:sldId id="338" r:id="rId30"/>
    <p:sldId id="339" r:id="rId31"/>
    <p:sldId id="341" r:id="rId32"/>
    <p:sldId id="342" r:id="rId33"/>
    <p:sldId id="343" r:id="rId34"/>
    <p:sldId id="322" r:id="rId35"/>
    <p:sldId id="307" r:id="rId36"/>
    <p:sldId id="323" r:id="rId37"/>
    <p:sldId id="27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57B3AD-9238-4529-9D35-AF35B8735F00}">
          <p14:sldIdLst>
            <p14:sldId id="280"/>
            <p14:sldId id="260"/>
            <p14:sldId id="347"/>
            <p14:sldId id="265"/>
            <p14:sldId id="266"/>
            <p14:sldId id="348"/>
            <p14:sldId id="269"/>
            <p14:sldId id="291"/>
            <p14:sldId id="267"/>
            <p14:sldId id="349"/>
            <p14:sldId id="270"/>
            <p14:sldId id="308"/>
            <p14:sldId id="318"/>
            <p14:sldId id="271"/>
            <p14:sldId id="309"/>
            <p14:sldId id="272"/>
            <p14:sldId id="310"/>
            <p14:sldId id="273"/>
            <p14:sldId id="311"/>
            <p14:sldId id="319"/>
            <p14:sldId id="350"/>
            <p14:sldId id="313"/>
            <p14:sldId id="302"/>
            <p14:sldId id="303"/>
            <p14:sldId id="304"/>
            <p14:sldId id="305"/>
            <p14:sldId id="336"/>
            <p14:sldId id="337"/>
            <p14:sldId id="338"/>
            <p14:sldId id="339"/>
            <p14:sldId id="341"/>
            <p14:sldId id="342"/>
            <p14:sldId id="343"/>
            <p14:sldId id="322"/>
            <p14:sldId id="307"/>
            <p14:sldId id="323"/>
            <p14:sldId id="278"/>
          </p14:sldIdLst>
        </p14:section>
        <p14:section name="Untitled Section" id="{32507F28-E7A8-4F67-B878-104A538F10DC}">
          <p14:sldIdLst/>
        </p14:section>
      </p14:sectionLst>
    </p:ex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3A52"/>
    <a:srgbClr val="000000"/>
    <a:srgbClr val="DA1F3C"/>
    <a:srgbClr val="576F7B"/>
    <a:srgbClr val="718D9B"/>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161" autoAdjust="0"/>
  </p:normalViewPr>
  <p:slideViewPr>
    <p:cSldViewPr snapToGrid="0">
      <p:cViewPr varScale="1">
        <p:scale>
          <a:sx n="73" d="100"/>
          <a:sy n="73" d="100"/>
        </p:scale>
        <p:origin x="1070" y="62"/>
      </p:cViewPr>
      <p:guideLst>
        <p:guide orient="horz" pos="2160"/>
        <p:guide pos="3864"/>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DBDD4B-291C-4B95-BA66-8CAA5D7620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E0E639-BD46-4B02-BB0E-D5298B6BF76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89A1D3-4E75-4B13-89DB-DB0C8A349B19}" type="datetimeFigureOut">
              <a:rPr lang="en-US" smtClean="0"/>
              <a:t>1/19/2023</a:t>
            </a:fld>
            <a:endParaRPr lang="en-US" dirty="0"/>
          </a:p>
        </p:txBody>
      </p:sp>
      <p:sp>
        <p:nvSpPr>
          <p:cNvPr id="4" name="Footer Placeholder 3">
            <a:extLst>
              <a:ext uri="{FF2B5EF4-FFF2-40B4-BE49-F238E27FC236}">
                <a16:creationId xmlns:a16="http://schemas.microsoft.com/office/drawing/2014/main" id="{8CCB3ADD-2530-408F-8D98-F33994E70E7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C2BD720-962F-4E59-8BEF-9872D9FFA5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E5C7BC-AE41-4696-8543-4ED7C464C97F}" type="slidenum">
              <a:rPr lang="en-US" smtClean="0"/>
              <a:t>‹#›</a:t>
            </a:fld>
            <a:endParaRPr lang="en-US" dirty="0"/>
          </a:p>
        </p:txBody>
      </p:sp>
    </p:spTree>
    <p:extLst>
      <p:ext uri="{BB962C8B-B14F-4D97-AF65-F5344CB8AC3E}">
        <p14:creationId xmlns:p14="http://schemas.microsoft.com/office/powerpoint/2010/main" val="23870064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2D0C29-23E9-4FEF-880F-E7B68123AC21}" type="datetimeFigureOut">
              <a:rPr lang="en-US" smtClean="0"/>
              <a:t>1/19/2023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3EA313-49D5-44AB-BC5D-85406DCFD695}" type="slidenum">
              <a:rPr lang="en-US" smtClean="0"/>
              <a:t>‹#›</a:t>
            </a:fld>
            <a:endParaRPr lang="en-US" dirty="0"/>
          </a:p>
        </p:txBody>
      </p:sp>
    </p:spTree>
    <p:extLst>
      <p:ext uri="{BB962C8B-B14F-4D97-AF65-F5344CB8AC3E}">
        <p14:creationId xmlns:p14="http://schemas.microsoft.com/office/powerpoint/2010/main" val="1398127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3EA313-49D5-44AB-BC5D-85406DCFD695}" type="slidenum">
              <a:rPr lang="en-US" smtClean="0"/>
              <a:t>1</a:t>
            </a:fld>
            <a:endParaRPr lang="en-US" dirty="0"/>
          </a:p>
        </p:txBody>
      </p:sp>
    </p:spTree>
    <p:extLst>
      <p:ext uri="{BB962C8B-B14F-4D97-AF65-F5344CB8AC3E}">
        <p14:creationId xmlns:p14="http://schemas.microsoft.com/office/powerpoint/2010/main" val="3567038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3EA313-49D5-44AB-BC5D-85406DCFD695}" type="slidenum">
              <a:rPr lang="en-US" smtClean="0"/>
              <a:t>34</a:t>
            </a:fld>
            <a:endParaRPr lang="en-US" dirty="0"/>
          </a:p>
        </p:txBody>
      </p:sp>
    </p:spTree>
    <p:extLst>
      <p:ext uri="{BB962C8B-B14F-4D97-AF65-F5344CB8AC3E}">
        <p14:creationId xmlns:p14="http://schemas.microsoft.com/office/powerpoint/2010/main" val="2172527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Guam, Northern MI, American Samoa – West Region</a:t>
            </a:r>
          </a:p>
          <a:p>
            <a:r>
              <a:rPr lang="en-US" dirty="0"/>
              <a:t>Military Bases, Puerto Rico, US Virgin Islands – South Region</a:t>
            </a:r>
          </a:p>
        </p:txBody>
      </p:sp>
      <p:sp>
        <p:nvSpPr>
          <p:cNvPr id="4" name="Slide Number Placeholder 3"/>
          <p:cNvSpPr>
            <a:spLocks noGrp="1"/>
          </p:cNvSpPr>
          <p:nvPr>
            <p:ph type="sldNum" sz="quarter" idx="5"/>
          </p:nvPr>
        </p:nvSpPr>
        <p:spPr/>
        <p:txBody>
          <a:bodyPr/>
          <a:lstStyle/>
          <a:p>
            <a:fld id="{EA3EA313-49D5-44AB-BC5D-85406DCFD695}" type="slidenum">
              <a:rPr lang="en-US" smtClean="0"/>
              <a:t>36</a:t>
            </a:fld>
            <a:endParaRPr lang="en-US" dirty="0"/>
          </a:p>
        </p:txBody>
      </p:sp>
    </p:spTree>
    <p:extLst>
      <p:ext uri="{BB962C8B-B14F-4D97-AF65-F5344CB8AC3E}">
        <p14:creationId xmlns:p14="http://schemas.microsoft.com/office/powerpoint/2010/main" val="4278925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3EA313-49D5-44AB-BC5D-85406DCFD695}" type="slidenum">
              <a:rPr lang="en-US" smtClean="0"/>
              <a:t>4</a:t>
            </a:fld>
            <a:endParaRPr lang="en-US" dirty="0"/>
          </a:p>
        </p:txBody>
      </p:sp>
    </p:spTree>
    <p:extLst>
      <p:ext uri="{BB962C8B-B14F-4D97-AF65-F5344CB8AC3E}">
        <p14:creationId xmlns:p14="http://schemas.microsoft.com/office/powerpoint/2010/main" val="1218700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3EA313-49D5-44AB-BC5D-85406DCFD695}" type="slidenum">
              <a:rPr lang="en-US" smtClean="0"/>
              <a:t>8</a:t>
            </a:fld>
            <a:endParaRPr lang="en-US" dirty="0"/>
          </a:p>
        </p:txBody>
      </p:sp>
    </p:spTree>
    <p:extLst>
      <p:ext uri="{BB962C8B-B14F-4D97-AF65-F5344CB8AC3E}">
        <p14:creationId xmlns:p14="http://schemas.microsoft.com/office/powerpoint/2010/main" val="1150479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3EA313-49D5-44AB-BC5D-85406DCFD695}" type="slidenum">
              <a:rPr lang="en-US" smtClean="0"/>
              <a:t>9</a:t>
            </a:fld>
            <a:endParaRPr lang="en-US" dirty="0"/>
          </a:p>
        </p:txBody>
      </p:sp>
    </p:spTree>
    <p:extLst>
      <p:ext uri="{BB962C8B-B14F-4D97-AF65-F5344CB8AC3E}">
        <p14:creationId xmlns:p14="http://schemas.microsoft.com/office/powerpoint/2010/main" val="2220344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A3EA313-49D5-44AB-BC5D-85406DCFD695}" type="slidenum">
              <a:rPr lang="en-US" smtClean="0"/>
              <a:t>22</a:t>
            </a:fld>
            <a:endParaRPr lang="en-US" dirty="0"/>
          </a:p>
        </p:txBody>
      </p:sp>
    </p:spTree>
    <p:extLst>
      <p:ext uri="{BB962C8B-B14F-4D97-AF65-F5344CB8AC3E}">
        <p14:creationId xmlns:p14="http://schemas.microsoft.com/office/powerpoint/2010/main" val="3695072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3EA313-49D5-44AB-BC5D-85406DCFD695}" type="slidenum">
              <a:rPr lang="en-US" smtClean="0"/>
              <a:t>26</a:t>
            </a:fld>
            <a:endParaRPr lang="en-US" dirty="0"/>
          </a:p>
        </p:txBody>
      </p:sp>
    </p:spTree>
    <p:extLst>
      <p:ext uri="{BB962C8B-B14F-4D97-AF65-F5344CB8AC3E}">
        <p14:creationId xmlns:p14="http://schemas.microsoft.com/office/powerpoint/2010/main" val="1970104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3EA313-49D5-44AB-BC5D-85406DCFD695}" type="slidenum">
              <a:rPr lang="en-US" smtClean="0"/>
              <a:t>31</a:t>
            </a:fld>
            <a:endParaRPr lang="en-US" dirty="0"/>
          </a:p>
        </p:txBody>
      </p:sp>
    </p:spTree>
    <p:extLst>
      <p:ext uri="{BB962C8B-B14F-4D97-AF65-F5344CB8AC3E}">
        <p14:creationId xmlns:p14="http://schemas.microsoft.com/office/powerpoint/2010/main" val="4177284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3EA313-49D5-44AB-BC5D-85406DCFD695}" type="slidenum">
              <a:rPr lang="en-US" smtClean="0"/>
              <a:t>32</a:t>
            </a:fld>
            <a:endParaRPr lang="en-US" dirty="0"/>
          </a:p>
        </p:txBody>
      </p:sp>
    </p:spTree>
    <p:extLst>
      <p:ext uri="{BB962C8B-B14F-4D97-AF65-F5344CB8AC3E}">
        <p14:creationId xmlns:p14="http://schemas.microsoft.com/office/powerpoint/2010/main" val="1479853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3EA313-49D5-44AB-BC5D-85406DCFD695}" type="slidenum">
              <a:rPr lang="en-US" smtClean="0"/>
              <a:t>33</a:t>
            </a:fld>
            <a:endParaRPr lang="en-US" dirty="0"/>
          </a:p>
        </p:txBody>
      </p:sp>
    </p:spTree>
    <p:extLst>
      <p:ext uri="{BB962C8B-B14F-4D97-AF65-F5344CB8AC3E}">
        <p14:creationId xmlns:p14="http://schemas.microsoft.com/office/powerpoint/2010/main" val="3063255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085354-4860-4F30-AA97-B93D97B14F68}" type="datetimeFigureOut">
              <a:rPr lang="en-US" smtClean="0"/>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DB7B74-F3E8-4F1A-A54D-470CDA5A2535}" type="slidenum">
              <a:rPr lang="en-US" smtClean="0"/>
              <a:t>‹#›</a:t>
            </a:fld>
            <a:endParaRPr lang="en-US" dirty="0"/>
          </a:p>
        </p:txBody>
      </p:sp>
    </p:spTree>
    <p:extLst>
      <p:ext uri="{BB962C8B-B14F-4D97-AF65-F5344CB8AC3E}">
        <p14:creationId xmlns:p14="http://schemas.microsoft.com/office/powerpoint/2010/main" val="2858739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085354-4860-4F30-AA97-B93D97B14F68}" type="datetimeFigureOut">
              <a:rPr lang="en-US" smtClean="0"/>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DB7B74-F3E8-4F1A-A54D-470CDA5A2535}" type="slidenum">
              <a:rPr lang="en-US" smtClean="0"/>
              <a:t>‹#›</a:t>
            </a:fld>
            <a:endParaRPr lang="en-US" dirty="0"/>
          </a:p>
        </p:txBody>
      </p:sp>
    </p:spTree>
    <p:extLst>
      <p:ext uri="{BB962C8B-B14F-4D97-AF65-F5344CB8AC3E}">
        <p14:creationId xmlns:p14="http://schemas.microsoft.com/office/powerpoint/2010/main" val="1820857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085354-4860-4F30-AA97-B93D97B14F68}" type="datetimeFigureOut">
              <a:rPr lang="en-US" smtClean="0"/>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DB7B74-F3E8-4F1A-A54D-470CDA5A2535}" type="slidenum">
              <a:rPr lang="en-US" smtClean="0"/>
              <a:t>‹#›</a:t>
            </a:fld>
            <a:endParaRPr lang="en-US" dirty="0"/>
          </a:p>
        </p:txBody>
      </p:sp>
    </p:spTree>
    <p:extLst>
      <p:ext uri="{BB962C8B-B14F-4D97-AF65-F5344CB8AC3E}">
        <p14:creationId xmlns:p14="http://schemas.microsoft.com/office/powerpoint/2010/main" val="1240286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085354-4860-4F30-AA97-B93D97B14F68}" type="datetimeFigureOut">
              <a:rPr lang="en-US" smtClean="0"/>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DB7B74-F3E8-4F1A-A54D-470CDA5A2535}" type="slidenum">
              <a:rPr lang="en-US" smtClean="0"/>
              <a:t>‹#›</a:t>
            </a:fld>
            <a:endParaRPr lang="en-US" dirty="0"/>
          </a:p>
        </p:txBody>
      </p:sp>
    </p:spTree>
    <p:extLst>
      <p:ext uri="{BB962C8B-B14F-4D97-AF65-F5344CB8AC3E}">
        <p14:creationId xmlns:p14="http://schemas.microsoft.com/office/powerpoint/2010/main" val="3510918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085354-4860-4F30-AA97-B93D97B14F68}" type="datetimeFigureOut">
              <a:rPr lang="en-US" smtClean="0"/>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DB7B74-F3E8-4F1A-A54D-470CDA5A2535}" type="slidenum">
              <a:rPr lang="en-US" smtClean="0"/>
              <a:t>‹#›</a:t>
            </a:fld>
            <a:endParaRPr lang="en-US" dirty="0"/>
          </a:p>
        </p:txBody>
      </p:sp>
    </p:spTree>
    <p:extLst>
      <p:ext uri="{BB962C8B-B14F-4D97-AF65-F5344CB8AC3E}">
        <p14:creationId xmlns:p14="http://schemas.microsoft.com/office/powerpoint/2010/main" val="212377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085354-4860-4F30-AA97-B93D97B14F68}" type="datetimeFigureOut">
              <a:rPr lang="en-US" smtClean="0"/>
              <a:t>1/19/2023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DB7B74-F3E8-4F1A-A54D-470CDA5A2535}" type="slidenum">
              <a:rPr lang="en-US" smtClean="0"/>
              <a:t>‹#›</a:t>
            </a:fld>
            <a:endParaRPr lang="en-US" dirty="0"/>
          </a:p>
        </p:txBody>
      </p:sp>
    </p:spTree>
    <p:extLst>
      <p:ext uri="{BB962C8B-B14F-4D97-AF65-F5344CB8AC3E}">
        <p14:creationId xmlns:p14="http://schemas.microsoft.com/office/powerpoint/2010/main" val="2724049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085354-4860-4F30-AA97-B93D97B14F68}" type="datetimeFigureOut">
              <a:rPr lang="en-US" smtClean="0"/>
              <a:t>1/19/2023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CDB7B74-F3E8-4F1A-A54D-470CDA5A2535}" type="slidenum">
              <a:rPr lang="en-US" smtClean="0"/>
              <a:t>‹#›</a:t>
            </a:fld>
            <a:endParaRPr lang="en-US" dirty="0"/>
          </a:p>
        </p:txBody>
      </p:sp>
    </p:spTree>
    <p:extLst>
      <p:ext uri="{BB962C8B-B14F-4D97-AF65-F5344CB8AC3E}">
        <p14:creationId xmlns:p14="http://schemas.microsoft.com/office/powerpoint/2010/main" val="2918317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085354-4860-4F30-AA97-B93D97B14F68}" type="datetimeFigureOut">
              <a:rPr lang="en-US" smtClean="0"/>
              <a:t>1/19/2023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CDB7B74-F3E8-4F1A-A54D-470CDA5A2535}" type="slidenum">
              <a:rPr lang="en-US" smtClean="0"/>
              <a:t>‹#›</a:t>
            </a:fld>
            <a:endParaRPr lang="en-US" dirty="0"/>
          </a:p>
        </p:txBody>
      </p:sp>
    </p:spTree>
    <p:extLst>
      <p:ext uri="{BB962C8B-B14F-4D97-AF65-F5344CB8AC3E}">
        <p14:creationId xmlns:p14="http://schemas.microsoft.com/office/powerpoint/2010/main" val="216833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085354-4860-4F30-AA97-B93D97B14F68}" type="datetimeFigureOut">
              <a:rPr lang="en-US" smtClean="0"/>
              <a:t>1/19/2023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CDB7B74-F3E8-4F1A-A54D-470CDA5A2535}" type="slidenum">
              <a:rPr lang="en-US" smtClean="0"/>
              <a:t>‹#›</a:t>
            </a:fld>
            <a:endParaRPr lang="en-US" dirty="0"/>
          </a:p>
        </p:txBody>
      </p:sp>
    </p:spTree>
    <p:extLst>
      <p:ext uri="{BB962C8B-B14F-4D97-AF65-F5344CB8AC3E}">
        <p14:creationId xmlns:p14="http://schemas.microsoft.com/office/powerpoint/2010/main" val="3807799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085354-4860-4F30-AA97-B93D97B14F68}" type="datetimeFigureOut">
              <a:rPr lang="en-US" smtClean="0"/>
              <a:t>1/19/2023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DB7B74-F3E8-4F1A-A54D-470CDA5A2535}" type="slidenum">
              <a:rPr lang="en-US" smtClean="0"/>
              <a:t>‹#›</a:t>
            </a:fld>
            <a:endParaRPr lang="en-US" dirty="0"/>
          </a:p>
        </p:txBody>
      </p:sp>
    </p:spTree>
    <p:extLst>
      <p:ext uri="{BB962C8B-B14F-4D97-AF65-F5344CB8AC3E}">
        <p14:creationId xmlns:p14="http://schemas.microsoft.com/office/powerpoint/2010/main" val="3668168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085354-4860-4F30-AA97-B93D97B14F68}" type="datetimeFigureOut">
              <a:rPr lang="en-US" smtClean="0"/>
              <a:t>1/19/2023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DB7B74-F3E8-4F1A-A54D-470CDA5A2535}" type="slidenum">
              <a:rPr lang="en-US" smtClean="0"/>
              <a:t>‹#›</a:t>
            </a:fld>
            <a:endParaRPr lang="en-US" dirty="0"/>
          </a:p>
        </p:txBody>
      </p:sp>
    </p:spTree>
    <p:extLst>
      <p:ext uri="{BB962C8B-B14F-4D97-AF65-F5344CB8AC3E}">
        <p14:creationId xmlns:p14="http://schemas.microsoft.com/office/powerpoint/2010/main" val="2732042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085354-4860-4F30-AA97-B93D97B14F68}" type="datetimeFigureOut">
              <a:rPr lang="en-US" smtClean="0"/>
              <a:t>1/19/2023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B7B74-F3E8-4F1A-A54D-470CDA5A2535}" type="slidenum">
              <a:rPr lang="en-US" smtClean="0"/>
              <a:t>‹#›</a:t>
            </a:fld>
            <a:endParaRPr lang="en-US" dirty="0"/>
          </a:p>
        </p:txBody>
      </p:sp>
    </p:spTree>
    <p:extLst>
      <p:ext uri="{BB962C8B-B14F-4D97-AF65-F5344CB8AC3E}">
        <p14:creationId xmlns:p14="http://schemas.microsoft.com/office/powerpoint/2010/main" val="2881045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hyperlink" Target="https://www.congressionalaward.org/wp-content/uploads/2021/06/Advisor_Validator_Guide.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hyperlink" Target="https://www.congressionalaward.org/wp-content/uploads/2021/06/Advisor_Validator_Guide.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hyperlink" Target="https://www.congressionalaward.org/wp-content/uploads/2021/06/Advisor_Validator_Guide.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hyperlink" Target="https://www.congressionalaward.org/wp-content/uploads/2021/09/Transfer-from-Paper-to-Submittable.pdf" TargetMode="External"/><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hyperlink" Target="https://www.youtube.com/watch?v=v854jUAsRm0&amp;t=2s" TargetMode="External"/><Relationship Id="rId5" Type="http://schemas.openxmlformats.org/officeDocument/2006/relationships/image" Target="../media/image20.PNG"/><Relationship Id="rId4" Type="http://schemas.openxmlformats.org/officeDocument/2006/relationships/hyperlink" Target="https://www.congressionalaward.org/wp-content/uploads/2022/01/UPDATED-How-to-Submittable-Guide.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gif"/></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4.sv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34.xml.rels><?xml version="1.0" encoding="UTF-8" standalone="yes"?>
<Relationships xmlns="http://schemas.openxmlformats.org/package/2006/relationships"><Relationship Id="rId8" Type="http://schemas.openxmlformats.org/officeDocument/2006/relationships/hyperlink" Target="https://www.congressionalaward.org/initiatives/" TargetMode="External"/><Relationship Id="rId3" Type="http://schemas.openxmlformats.org/officeDocument/2006/relationships/image" Target="../media/image1.gif"/><Relationship Id="rId7"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www.congressionalaward.org/intuit"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congressionalaward.org/contact-us/" TargetMode="External"/><Relationship Id="rId7" Type="http://schemas.openxmlformats.org/officeDocument/2006/relationships/image" Target="../media/image36.png"/><Relationship Id="rId2" Type="http://schemas.openxmlformats.org/officeDocument/2006/relationships/hyperlink" Target="https://www.congressionalaward.org/wp-content/uploads/Program-Book-PRINT.pdf" TargetMode="Externa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hyperlink" Target="https://www.congressionalaward.org/initiatives/diversity-ambassadors/" TargetMode="External"/><Relationship Id="rId4" Type="http://schemas.openxmlformats.org/officeDocument/2006/relationships/hyperlink" Target="https://www.congressionalaward.org/leadership/"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mailto:fernandez@congressionalaward.org" TargetMode="External"/><Relationship Id="rId3" Type="http://schemas.openxmlformats.org/officeDocument/2006/relationships/image" Target="../media/image1.gif"/><Relationship Id="rId7" Type="http://schemas.openxmlformats.org/officeDocument/2006/relationships/hyperlink" Target="mailto:tryon@congressionalaward.org"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mailto:dambrosi@congressionalaward.org"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1.gif"/></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12192000" cy="787920"/>
          </a:xfrm>
          <a:prstGeom prst="rect">
            <a:avLst/>
          </a:prstGeom>
          <a:solidFill>
            <a:srgbClr val="0A3A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ongressional Award Sea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1629" y="353219"/>
            <a:ext cx="1968741" cy="1968741"/>
          </a:xfrm>
          <a:prstGeom prst="rect">
            <a:avLst/>
          </a:prstGeom>
        </p:spPr>
      </p:pic>
      <p:sp>
        <p:nvSpPr>
          <p:cNvPr id="13" name="TextBox 12"/>
          <p:cNvSpPr txBox="1"/>
          <p:nvPr/>
        </p:nvSpPr>
        <p:spPr>
          <a:xfrm>
            <a:off x="-1" y="2430556"/>
            <a:ext cx="12191999" cy="3170099"/>
          </a:xfrm>
          <a:prstGeom prst="rect">
            <a:avLst/>
          </a:prstGeom>
          <a:noFill/>
        </p:spPr>
        <p:txBody>
          <a:bodyPr wrap="square" rtlCol="0">
            <a:spAutoFit/>
          </a:bodyPr>
          <a:lstStyle/>
          <a:p>
            <a:pPr algn="ctr"/>
            <a:r>
              <a:rPr lang="en-US" sz="4200" b="1" dirty="0">
                <a:solidFill>
                  <a:srgbClr val="0A3A52"/>
                </a:solidFill>
                <a:latin typeface="Trebuchet MS" panose="020B0603020202020204" pitchFamily="34" charset="0"/>
              </a:rPr>
              <a:t>THE CONGRESSIONAL AWARD</a:t>
            </a:r>
            <a:br>
              <a:rPr lang="en-US" sz="4200" b="1" dirty="0">
                <a:solidFill>
                  <a:srgbClr val="0A3A52"/>
                </a:solidFill>
                <a:latin typeface="Trebuchet MS" panose="020B0603020202020204" pitchFamily="34" charset="0"/>
              </a:rPr>
            </a:br>
            <a:r>
              <a:rPr lang="en-US" sz="4200" b="1" dirty="0">
                <a:solidFill>
                  <a:srgbClr val="0A3A52"/>
                </a:solidFill>
                <a:latin typeface="Trebuchet MS" panose="020B0603020202020204" pitchFamily="34" charset="0"/>
              </a:rPr>
              <a:t>PARTICIPANT + ADVISOR WORKSHOP</a:t>
            </a:r>
          </a:p>
          <a:p>
            <a:pPr algn="ctr"/>
            <a:endParaRPr lang="en-US" sz="3200" b="1" i="1" dirty="0">
              <a:solidFill>
                <a:srgbClr val="DA1F3C"/>
              </a:solidFill>
              <a:latin typeface="Trebuchet MS" panose="020B0603020202020204" pitchFamily="34" charset="0"/>
            </a:endParaRPr>
          </a:p>
          <a:p>
            <a:pPr algn="ctr"/>
            <a:r>
              <a:rPr lang="en-US" sz="2800" b="1" i="1" dirty="0">
                <a:solidFill>
                  <a:srgbClr val="0A3A52"/>
                </a:solidFill>
                <a:latin typeface="Trebuchet MS" panose="020B0603020202020204" pitchFamily="34" charset="0"/>
              </a:rPr>
              <a:t>The workshop will begin shortly. Please put any questions in </a:t>
            </a:r>
            <a:r>
              <a:rPr lang="en-US" sz="2800" b="1" i="1" dirty="0">
                <a:solidFill>
                  <a:srgbClr val="C00000"/>
                </a:solidFill>
                <a:latin typeface="Trebuchet MS" panose="020B0603020202020204" pitchFamily="34" charset="0"/>
              </a:rPr>
              <a:t>the Q&amp;A box </a:t>
            </a:r>
            <a:r>
              <a:rPr lang="en-US" sz="2800" b="1" i="1" dirty="0">
                <a:solidFill>
                  <a:srgbClr val="0A3A52"/>
                </a:solidFill>
                <a:latin typeface="Trebuchet MS" panose="020B0603020202020204" pitchFamily="34" charset="0"/>
              </a:rPr>
              <a:t>as opposed to the chat box.  We will address each question throughout the presentation and any remaining at the end.</a:t>
            </a:r>
          </a:p>
        </p:txBody>
      </p:sp>
    </p:spTree>
    <p:extLst>
      <p:ext uri="{BB962C8B-B14F-4D97-AF65-F5344CB8AC3E}">
        <p14:creationId xmlns:p14="http://schemas.microsoft.com/office/powerpoint/2010/main" val="197562641"/>
      </p:ext>
    </p:extLst>
  </p:cSld>
  <p:clrMapOvr>
    <a:masterClrMapping/>
  </p:clrMapOvr>
  <mc:AlternateContent xmlns:mc="http://schemas.openxmlformats.org/markup-compatibility/2006" xmlns:p14="http://schemas.microsoft.com/office/powerpoint/2010/main">
    <mc:Choice Requires="p14">
      <p:transition spd="slow" p14:dur="2000" advTm="11019"/>
    </mc:Choice>
    <mc:Fallback xmlns="">
      <p:transition spd="slow" advTm="1101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368182" y="751887"/>
            <a:ext cx="10823817"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5" name="Rectangle 4"/>
          <p:cNvSpPr>
            <a:spLocks noChangeArrowheads="1"/>
          </p:cNvSpPr>
          <p:nvPr/>
        </p:nvSpPr>
        <p:spPr bwMode="auto">
          <a:xfrm>
            <a:off x="1683657" y="723686"/>
            <a:ext cx="510902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dirty="0">
                <a:solidFill>
                  <a:schemeClr val="bg1"/>
                </a:solidFill>
                <a:latin typeface="Trebuchet MS" panose="020B0603020202020204" pitchFamily="34" charset="0"/>
              </a:rPr>
              <a:t>THE PROGRAM</a:t>
            </a: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262766" y="2586334"/>
            <a:ext cx="2641598" cy="369332"/>
          </a:xfrm>
          <a:prstGeom prst="rect">
            <a:avLst/>
          </a:prstGeom>
          <a:noFill/>
        </p:spPr>
        <p:txBody>
          <a:bodyPr wrap="square" rtlCol="0">
            <a:spAutoFit/>
          </a:bodyPr>
          <a:lstStyle/>
          <a:p>
            <a:pPr algn="ctr"/>
            <a:r>
              <a:rPr lang="en-US" b="1" dirty="0">
                <a:solidFill>
                  <a:schemeClr val="bg1"/>
                </a:solidFill>
                <a:latin typeface="Trebuchet MS" panose="020B0603020202020204" pitchFamily="34" charset="0"/>
              </a:rPr>
              <a:t>Personal Development</a:t>
            </a:r>
          </a:p>
        </p:txBody>
      </p:sp>
      <p:sp>
        <p:nvSpPr>
          <p:cNvPr id="16" name="TextBox 15"/>
          <p:cNvSpPr txBox="1"/>
          <p:nvPr/>
        </p:nvSpPr>
        <p:spPr>
          <a:xfrm>
            <a:off x="9272348" y="2586280"/>
            <a:ext cx="2656117" cy="369332"/>
          </a:xfrm>
          <a:prstGeom prst="rect">
            <a:avLst/>
          </a:prstGeom>
          <a:noFill/>
        </p:spPr>
        <p:txBody>
          <a:bodyPr wrap="square" rtlCol="0">
            <a:spAutoFit/>
          </a:bodyPr>
          <a:lstStyle/>
          <a:p>
            <a:r>
              <a:rPr lang="en-US" b="1" dirty="0">
                <a:solidFill>
                  <a:schemeClr val="bg1"/>
                </a:solidFill>
                <a:latin typeface="Trebuchet MS" panose="020B0603020202020204" pitchFamily="34" charset="0"/>
              </a:rPr>
              <a:t>Expedition/Exploration</a:t>
            </a:r>
          </a:p>
        </p:txBody>
      </p:sp>
      <p:sp>
        <p:nvSpPr>
          <p:cNvPr id="2" name="TextBox 1">
            <a:extLst>
              <a:ext uri="{FF2B5EF4-FFF2-40B4-BE49-F238E27FC236}">
                <a16:creationId xmlns:a16="http://schemas.microsoft.com/office/drawing/2014/main" id="{5EB97C1E-79D7-0A55-FD57-1350358597D9}"/>
              </a:ext>
            </a:extLst>
          </p:cNvPr>
          <p:cNvSpPr txBox="1"/>
          <p:nvPr/>
        </p:nvSpPr>
        <p:spPr>
          <a:xfrm>
            <a:off x="568083" y="2537972"/>
            <a:ext cx="4809675" cy="4062651"/>
          </a:xfrm>
          <a:prstGeom prst="rect">
            <a:avLst/>
          </a:prstGeom>
          <a:noFill/>
        </p:spPr>
        <p:txBody>
          <a:bodyPr wrap="square" rtlCol="0">
            <a:spAutoFit/>
          </a:bodyPr>
          <a:lstStyle/>
          <a:p>
            <a:r>
              <a:rPr lang="en-US" sz="2400" dirty="0"/>
              <a:t>General Requirements</a:t>
            </a:r>
          </a:p>
          <a:p>
            <a:pPr marL="285750" indent="-285750">
              <a:lnSpc>
                <a:spcPct val="200000"/>
              </a:lnSpc>
              <a:buFont typeface="Arial" panose="020B0604020202020204" pitchFamily="34" charset="0"/>
              <a:buChar char="•"/>
            </a:pPr>
            <a:r>
              <a:rPr lang="en-US" dirty="0"/>
              <a:t>Purpose is to set long-goals</a:t>
            </a:r>
          </a:p>
          <a:p>
            <a:pPr marL="285750" indent="-285750">
              <a:lnSpc>
                <a:spcPct val="200000"/>
              </a:lnSpc>
              <a:buFont typeface="Arial" panose="020B0604020202020204" pitchFamily="34" charset="0"/>
              <a:buChar char="•"/>
            </a:pPr>
            <a:r>
              <a:rPr lang="en-US" dirty="0"/>
              <a:t>You must complete </a:t>
            </a:r>
            <a:r>
              <a:rPr lang="en-US" b="1" dirty="0"/>
              <a:t>at least 1 hour </a:t>
            </a:r>
            <a:r>
              <a:rPr lang="en-US" dirty="0"/>
              <a:t>of activity for a month to count</a:t>
            </a:r>
          </a:p>
          <a:p>
            <a:pPr marL="285750" indent="-285750">
              <a:lnSpc>
                <a:spcPct val="200000"/>
              </a:lnSpc>
              <a:buFont typeface="Arial" panose="020B0604020202020204" pitchFamily="34" charset="0"/>
              <a:buChar char="•"/>
            </a:pPr>
            <a:r>
              <a:rPr lang="en-US" dirty="0"/>
              <a:t>Months do not have to be </a:t>
            </a:r>
            <a:r>
              <a:rPr lang="en-US" b="1" dirty="0"/>
              <a:t>consecutive</a:t>
            </a:r>
          </a:p>
          <a:p>
            <a:pPr marL="285750" indent="-285750">
              <a:lnSpc>
                <a:spcPct val="200000"/>
              </a:lnSpc>
              <a:buFont typeface="Arial" panose="020B0604020202020204" pitchFamily="34" charset="0"/>
              <a:buChar char="•"/>
            </a:pPr>
            <a:r>
              <a:rPr lang="en-US" dirty="0"/>
              <a:t>Months in a program area only count once</a:t>
            </a:r>
          </a:p>
          <a:p>
            <a:pPr marL="285750" indent="-285750">
              <a:lnSpc>
                <a:spcPct val="200000"/>
              </a:lnSpc>
              <a:buFont typeface="Arial" panose="020B0604020202020204" pitchFamily="34" charset="0"/>
              <a:buChar char="•"/>
            </a:pPr>
            <a:r>
              <a:rPr lang="en-US" dirty="0"/>
              <a:t>No more than 8 hour of activity per day</a:t>
            </a:r>
          </a:p>
          <a:p>
            <a:pPr marL="285750" indent="-285750">
              <a:buFont typeface="Arial" panose="020B0604020202020204" pitchFamily="34" charset="0"/>
              <a:buChar char="•"/>
            </a:pPr>
            <a:endParaRPr lang="en-US" dirty="0"/>
          </a:p>
        </p:txBody>
      </p:sp>
      <p:sp>
        <p:nvSpPr>
          <p:cNvPr id="20" name="TextBox 19">
            <a:extLst>
              <a:ext uri="{FF2B5EF4-FFF2-40B4-BE49-F238E27FC236}">
                <a16:creationId xmlns:a16="http://schemas.microsoft.com/office/drawing/2014/main" id="{C032C888-F8E6-28C8-01D6-8FE251C56BB7}"/>
              </a:ext>
            </a:extLst>
          </p:cNvPr>
          <p:cNvSpPr txBox="1"/>
          <p:nvPr/>
        </p:nvSpPr>
        <p:spPr>
          <a:xfrm>
            <a:off x="6096000" y="2955612"/>
            <a:ext cx="4809675" cy="378885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Complete activities prior to 24</a:t>
            </a:r>
            <a:r>
              <a:rPr lang="en-US" baseline="30000" dirty="0"/>
              <a:t>th</a:t>
            </a:r>
            <a:r>
              <a:rPr lang="en-US" dirty="0"/>
              <a:t> birthday</a:t>
            </a:r>
          </a:p>
          <a:p>
            <a:pPr marL="285750" indent="-285750">
              <a:lnSpc>
                <a:spcPct val="150000"/>
              </a:lnSpc>
              <a:buFont typeface="Arial" panose="020B0604020202020204" pitchFamily="34" charset="0"/>
              <a:buChar char="•"/>
            </a:pPr>
            <a:r>
              <a:rPr lang="en-US" dirty="0"/>
              <a:t>Must set goals and complete activities in </a:t>
            </a:r>
            <a:r>
              <a:rPr lang="en-US" b="1" dirty="0"/>
              <a:t>all four program areas</a:t>
            </a:r>
          </a:p>
          <a:p>
            <a:pPr marL="285750" indent="-285750">
              <a:lnSpc>
                <a:spcPct val="150000"/>
              </a:lnSpc>
              <a:buFont typeface="Arial" panose="020B0604020202020204" pitchFamily="34" charset="0"/>
              <a:buChar char="•"/>
            </a:pPr>
            <a:r>
              <a:rPr lang="en-US" dirty="0"/>
              <a:t>Activity must occur after your </a:t>
            </a:r>
            <a:r>
              <a:rPr lang="en-US" u="sng" dirty="0"/>
              <a:t>activity start date</a:t>
            </a:r>
          </a:p>
          <a:p>
            <a:pPr marL="285750" indent="-285750">
              <a:lnSpc>
                <a:spcPct val="150000"/>
              </a:lnSpc>
              <a:buFont typeface="Arial" panose="020B0604020202020204" pitchFamily="34" charset="0"/>
              <a:buChar char="•"/>
            </a:pPr>
            <a:r>
              <a:rPr lang="en-US" dirty="0"/>
              <a:t>You can only submit </a:t>
            </a:r>
            <a:r>
              <a:rPr lang="en-US" b="1" dirty="0"/>
              <a:t>one</a:t>
            </a:r>
            <a:r>
              <a:rPr lang="en-US" dirty="0"/>
              <a:t> Record Book at a time</a:t>
            </a:r>
          </a:p>
          <a:p>
            <a:pPr marL="285750" indent="-285750">
              <a:lnSpc>
                <a:spcPct val="150000"/>
              </a:lnSpc>
              <a:buFont typeface="Arial" panose="020B0604020202020204" pitchFamily="34" charset="0"/>
              <a:buChar char="•"/>
            </a:pPr>
            <a:r>
              <a:rPr lang="en-US" dirty="0"/>
              <a:t>None of your activities can count for class credit</a:t>
            </a:r>
          </a:p>
        </p:txBody>
      </p:sp>
    </p:spTree>
    <p:extLst>
      <p:ext uri="{BB962C8B-B14F-4D97-AF65-F5344CB8AC3E}">
        <p14:creationId xmlns:p14="http://schemas.microsoft.com/office/powerpoint/2010/main" val="412220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789714" y="636601"/>
            <a:ext cx="5413829"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5" name="Rectangle 4"/>
          <p:cNvSpPr>
            <a:spLocks noChangeArrowheads="1"/>
          </p:cNvSpPr>
          <p:nvPr/>
        </p:nvSpPr>
        <p:spPr bwMode="auto">
          <a:xfrm>
            <a:off x="4949371" y="636600"/>
            <a:ext cx="422334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r" eaLnBrk="1" hangingPunct="1">
              <a:spcBef>
                <a:spcPct val="0"/>
              </a:spcBef>
              <a:buClrTx/>
              <a:buSzTx/>
              <a:buFontTx/>
              <a:buNone/>
            </a:pPr>
            <a:r>
              <a:rPr lang="en-US" altLang="en-US" sz="3600" b="1" dirty="0">
                <a:solidFill>
                  <a:schemeClr val="bg1"/>
                </a:solidFill>
                <a:latin typeface="Trebuchet MS" panose="020B0603020202020204" pitchFamily="34" charset="0"/>
              </a:rPr>
              <a:t>VOLUNTARY</a:t>
            </a:r>
          </a:p>
          <a:p>
            <a:pPr algn="r" eaLnBrk="1" hangingPunct="1">
              <a:spcBef>
                <a:spcPct val="0"/>
              </a:spcBef>
              <a:buClrTx/>
              <a:buSzTx/>
              <a:buFontTx/>
              <a:buNone/>
            </a:pPr>
            <a:r>
              <a:rPr lang="en-US" altLang="en-US" sz="3600" b="1" dirty="0">
                <a:solidFill>
                  <a:schemeClr val="bg1"/>
                </a:solidFill>
                <a:latin typeface="Trebuchet MS" panose="020B0603020202020204" pitchFamily="34" charset="0"/>
              </a:rPr>
              <a:t>PUBLIC SERVICE</a:t>
            </a:r>
          </a:p>
        </p:txBody>
      </p:sp>
      <p:sp>
        <p:nvSpPr>
          <p:cNvPr id="6" name="Oval 5"/>
          <p:cNvSpPr>
            <a:spLocks noChangeArrowheads="1"/>
          </p:cNvSpPr>
          <p:nvPr/>
        </p:nvSpPr>
        <p:spPr bwMode="auto">
          <a:xfrm>
            <a:off x="9325111" y="242874"/>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9477511"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415825"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776686" y="2527086"/>
            <a:ext cx="5764680" cy="5262979"/>
          </a:xfrm>
          <a:prstGeom prst="rect">
            <a:avLst/>
          </a:prstGeom>
          <a:noFill/>
        </p:spPr>
        <p:txBody>
          <a:bodyPr wrap="square" rtlCol="0">
            <a:spAutoFit/>
          </a:bodyPr>
          <a:lstStyle/>
          <a:p>
            <a:r>
              <a:rPr lang="en-US" sz="2400" dirty="0">
                <a:solidFill>
                  <a:srgbClr val="595959"/>
                </a:solidFill>
                <a:latin typeface="Trebuchet MS" panose="020B0603020202020204" pitchFamily="34" charset="0"/>
              </a:rPr>
              <a:t>Serving without compensation</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Identifying a need in your community and finding a way to volunteer directly</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Activities must benefit greater community at-large (public organizations, non-partisan, non-religious, no hot-button issues)</a:t>
            </a:r>
          </a:p>
          <a:p>
            <a:endParaRPr lang="en-US" sz="2400" dirty="0">
              <a:solidFill>
                <a:srgbClr val="595959"/>
              </a:solidFill>
              <a:latin typeface="Trebuchet MS" panose="020B0603020202020204" pitchFamily="34" charset="0"/>
            </a:endParaRPr>
          </a:p>
          <a:p>
            <a:r>
              <a:rPr lang="en-US" sz="2400" i="1" dirty="0">
                <a:solidFill>
                  <a:srgbClr val="595959"/>
                </a:solidFill>
                <a:latin typeface="Trebuchet MS" panose="020B0603020202020204" pitchFamily="34" charset="0"/>
              </a:rPr>
              <a:t>Set up to four different goals</a:t>
            </a:r>
          </a:p>
          <a:p>
            <a:endParaRPr lang="en-US" sz="2400" dirty="0">
              <a:solidFill>
                <a:srgbClr val="595959"/>
              </a:solidFill>
              <a:latin typeface="Trebuchet MS" panose="020B0603020202020204" pitchFamily="34" charset="0"/>
            </a:endParaRPr>
          </a:p>
          <a:p>
            <a:endParaRPr lang="en-US" sz="2400" dirty="0">
              <a:solidFill>
                <a:srgbClr val="595959"/>
              </a:solidFill>
              <a:latin typeface="Trebuchet MS" panose="020B0603020202020204" pitchFamily="34" charset="0"/>
            </a:endParaRPr>
          </a:p>
          <a:p>
            <a:endParaRPr lang="en-US" sz="2400" dirty="0">
              <a:solidFill>
                <a:srgbClr val="595959"/>
              </a:solidFill>
              <a:latin typeface="Trebuchet MS" panose="020B0603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725" t="-208" r="17847" b="1"/>
          <a:stretch/>
        </p:blipFill>
        <p:spPr>
          <a:xfrm>
            <a:off x="-869027" y="-14513"/>
            <a:ext cx="6418822" cy="6995884"/>
          </a:xfrm>
          <a:prstGeom prst="rect">
            <a:avLst/>
          </a:prstGeom>
        </p:spPr>
      </p:pic>
      <p:sp>
        <p:nvSpPr>
          <p:cNvPr id="11" name="Rectangle 10"/>
          <p:cNvSpPr/>
          <p:nvPr/>
        </p:nvSpPr>
        <p:spPr>
          <a:xfrm>
            <a:off x="304800" y="6016562"/>
            <a:ext cx="3034778" cy="646331"/>
          </a:xfrm>
          <a:prstGeom prst="rect">
            <a:avLst/>
          </a:prstGeom>
        </p:spPr>
        <p:txBody>
          <a:bodyPr wrap="square">
            <a:spAutoFit/>
          </a:bodyPr>
          <a:lstStyle/>
          <a:p>
            <a:r>
              <a:rPr lang="en-US" b="1" i="1" dirty="0">
                <a:solidFill>
                  <a:schemeClr val="bg1"/>
                </a:solidFill>
                <a:latin typeface="Trebuchet MS" panose="020B0603020202020204" pitchFamily="34" charset="0"/>
              </a:rPr>
              <a:t>Sharing time and talents for the benefit of others</a:t>
            </a:r>
          </a:p>
        </p:txBody>
      </p:sp>
    </p:spTree>
    <p:extLst>
      <p:ext uri="{BB962C8B-B14F-4D97-AF65-F5344CB8AC3E}">
        <p14:creationId xmlns:p14="http://schemas.microsoft.com/office/powerpoint/2010/main" val="2524462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927522" y="542656"/>
            <a:ext cx="9077692"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5" name="Rectangle 4"/>
          <p:cNvSpPr>
            <a:spLocks noChangeArrowheads="1"/>
          </p:cNvSpPr>
          <p:nvPr/>
        </p:nvSpPr>
        <p:spPr bwMode="auto">
          <a:xfrm>
            <a:off x="1337699" y="542656"/>
            <a:ext cx="7887202" cy="116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r>
              <a:rPr lang="en-US" altLang="en-US" sz="2800" b="1" dirty="0">
                <a:solidFill>
                  <a:schemeClr val="bg1"/>
                </a:solidFill>
                <a:latin typeface="Trebuchet MS"/>
              </a:rPr>
              <a:t>VOLUNTARY PUBLIC SERVICE DO AND DON’TS</a:t>
            </a:r>
            <a:endParaRPr lang="en-US" sz="2400" dirty="0">
              <a:solidFill>
                <a:schemeClr val="bg1"/>
              </a:solidFill>
            </a:endParaRPr>
          </a:p>
        </p:txBody>
      </p:sp>
      <p:sp>
        <p:nvSpPr>
          <p:cNvPr id="6" name="Oval 5"/>
          <p:cNvSpPr>
            <a:spLocks noChangeArrowheads="1"/>
          </p:cNvSpPr>
          <p:nvPr/>
        </p:nvSpPr>
        <p:spPr bwMode="auto">
          <a:xfrm>
            <a:off x="9325111" y="242874"/>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9477511"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415825"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04800" y="6016562"/>
            <a:ext cx="3034778" cy="646331"/>
          </a:xfrm>
          <a:prstGeom prst="rect">
            <a:avLst/>
          </a:prstGeom>
        </p:spPr>
        <p:txBody>
          <a:bodyPr wrap="square">
            <a:spAutoFit/>
          </a:bodyPr>
          <a:lstStyle/>
          <a:p>
            <a:r>
              <a:rPr lang="en-US" b="1" i="1" dirty="0">
                <a:solidFill>
                  <a:schemeClr val="bg1"/>
                </a:solidFill>
                <a:latin typeface="Trebuchet MS" panose="020B0603020202020204" pitchFamily="34" charset="0"/>
              </a:rPr>
              <a:t>Sharing time and talents for the benefit of others</a:t>
            </a:r>
          </a:p>
        </p:txBody>
      </p:sp>
      <p:sp>
        <p:nvSpPr>
          <p:cNvPr id="2" name="TextBox 1">
            <a:extLst>
              <a:ext uri="{FF2B5EF4-FFF2-40B4-BE49-F238E27FC236}">
                <a16:creationId xmlns:a16="http://schemas.microsoft.com/office/drawing/2014/main" id="{D79FF4B7-2F12-48D2-B78E-688A9748FD82}"/>
              </a:ext>
            </a:extLst>
          </p:cNvPr>
          <p:cNvSpPr txBox="1"/>
          <p:nvPr/>
        </p:nvSpPr>
        <p:spPr>
          <a:xfrm>
            <a:off x="924839" y="2396646"/>
            <a:ext cx="10154433"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1600" dirty="0">
                <a:solidFill>
                  <a:srgbClr val="595959"/>
                </a:solidFill>
                <a:latin typeface="Trebuchet MS"/>
                <a:cs typeface="Traditional Arabic"/>
              </a:rPr>
              <a:t>Activities coordinated or completed under the direction of a religious institution must provide service to the greater community-at-large and the activities cannot include any religious instruction or proselytizing. These activities may be counted towards Personal Development. </a:t>
            </a:r>
            <a:endParaRPr lang="en-US" sz="1600" dirty="0">
              <a:solidFill>
                <a:srgbClr val="595959"/>
              </a:solidFill>
              <a:latin typeface="Trebuchet MS"/>
              <a:ea typeface="+mn-lt"/>
              <a:cs typeface="Traditional Arabic"/>
            </a:endParaRPr>
          </a:p>
          <a:p>
            <a:pPr marL="285750" indent="-285750">
              <a:buChar char="•"/>
            </a:pPr>
            <a:endParaRPr lang="en-US" sz="1600" dirty="0">
              <a:solidFill>
                <a:srgbClr val="595959"/>
              </a:solidFill>
              <a:latin typeface="Trebuchet MS"/>
              <a:ea typeface="+mn-lt"/>
              <a:cs typeface="Traditional Arabic"/>
            </a:endParaRPr>
          </a:p>
          <a:p>
            <a:pPr marL="285750" indent="-285750">
              <a:buChar char="•"/>
            </a:pPr>
            <a:r>
              <a:rPr lang="en-US" sz="1600" dirty="0">
                <a:solidFill>
                  <a:srgbClr val="595959"/>
                </a:solidFill>
                <a:latin typeface="Trebuchet MS"/>
                <a:ea typeface="+mn-lt"/>
                <a:cs typeface="Traditional Arabic"/>
              </a:rPr>
              <a:t>Activities in which you receive compensation or fulfill graduation requirements are not be allowed, this includes paid internships. </a:t>
            </a:r>
          </a:p>
          <a:p>
            <a:pPr marL="285750" indent="-285750">
              <a:buChar char="•"/>
            </a:pPr>
            <a:endParaRPr lang="en-US" sz="1600" dirty="0">
              <a:solidFill>
                <a:srgbClr val="595959"/>
              </a:solidFill>
              <a:latin typeface="Trebuchet MS"/>
              <a:ea typeface="+mn-lt"/>
              <a:cs typeface="Traditional Arabic"/>
            </a:endParaRPr>
          </a:p>
          <a:p>
            <a:pPr marL="285750" indent="-285750">
              <a:buChar char="•"/>
            </a:pPr>
            <a:r>
              <a:rPr lang="en-US" sz="1600" dirty="0">
                <a:solidFill>
                  <a:srgbClr val="595959"/>
                </a:solidFill>
                <a:latin typeface="Trebuchet MS"/>
                <a:ea typeface="+mn-lt"/>
                <a:cs typeface="Traditional Arabic"/>
              </a:rPr>
              <a:t>Volunteering at a private business or entity does not qualify for Voluntary Public Service. You may not volunteer to work at a private office, such as a law firm, doctor’s office, sports camps, or private dance studios as these activities do not benefit the public. However, these activities may be counted towards Personal Development.</a:t>
            </a:r>
          </a:p>
          <a:p>
            <a:pPr marL="285750" indent="-285750">
              <a:buChar char="•"/>
            </a:pPr>
            <a:endParaRPr lang="en-US" sz="1600" dirty="0">
              <a:solidFill>
                <a:srgbClr val="595959"/>
              </a:solidFill>
              <a:latin typeface="Trebuchet MS"/>
              <a:ea typeface="+mn-lt"/>
              <a:cs typeface="Traditional Arabic"/>
            </a:endParaRPr>
          </a:p>
          <a:p>
            <a:pPr marL="285750" indent="-285750">
              <a:buChar char="•"/>
            </a:pPr>
            <a:r>
              <a:rPr lang="en-US" sz="1600" dirty="0">
                <a:solidFill>
                  <a:srgbClr val="595959"/>
                </a:solidFill>
                <a:latin typeface="Trebuchet MS"/>
                <a:ea typeface="+mn-lt"/>
                <a:cs typeface="Traditional Arabic"/>
              </a:rPr>
              <a:t>Activities completed through an organization that charges a fee for participants may only be used towards Voluntary Public Service if the organization offers financial aid/scholarships for participants who may not be able to afford the fees. </a:t>
            </a:r>
            <a:endParaRPr lang="en-US" sz="1600" dirty="0">
              <a:solidFill>
                <a:srgbClr val="595959"/>
              </a:solidFill>
              <a:latin typeface="Trebuchet MS"/>
              <a:cs typeface="Traditional Arabic"/>
            </a:endParaRPr>
          </a:p>
          <a:p>
            <a:pPr marL="285750" indent="-285750">
              <a:buFontTx/>
              <a:buChar char="•"/>
            </a:pPr>
            <a:endParaRPr lang="en-US" sz="1600" dirty="0">
              <a:solidFill>
                <a:srgbClr val="595959"/>
              </a:solidFill>
              <a:latin typeface="Trebuchet MS"/>
              <a:cs typeface="Traditional Arabic"/>
            </a:endParaRPr>
          </a:p>
          <a:p>
            <a:endParaRPr lang="en-US" sz="1600" dirty="0">
              <a:solidFill>
                <a:srgbClr val="595959"/>
              </a:solidFill>
              <a:latin typeface="Trebuchet MS"/>
              <a:cs typeface="Traditional Arabic"/>
            </a:endParaRPr>
          </a:p>
        </p:txBody>
      </p:sp>
    </p:spTree>
    <p:extLst>
      <p:ext uri="{BB962C8B-B14F-4D97-AF65-F5344CB8AC3E}">
        <p14:creationId xmlns:p14="http://schemas.microsoft.com/office/powerpoint/2010/main" val="3794141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927522" y="542656"/>
            <a:ext cx="9077692"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5" name="Rectangle 4"/>
          <p:cNvSpPr>
            <a:spLocks noChangeArrowheads="1"/>
          </p:cNvSpPr>
          <p:nvPr/>
        </p:nvSpPr>
        <p:spPr bwMode="auto">
          <a:xfrm>
            <a:off x="1337699" y="542656"/>
            <a:ext cx="7887202" cy="116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r>
              <a:rPr lang="en-US" altLang="en-US" sz="2800" b="1" dirty="0">
                <a:solidFill>
                  <a:schemeClr val="bg1"/>
                </a:solidFill>
                <a:latin typeface="Trebuchet MS"/>
              </a:rPr>
              <a:t>VOLUNTARY PUBLIC SERVICE DO AND DON’TS</a:t>
            </a:r>
            <a:endParaRPr lang="en-US" sz="2400" dirty="0">
              <a:solidFill>
                <a:schemeClr val="bg1"/>
              </a:solidFill>
            </a:endParaRPr>
          </a:p>
        </p:txBody>
      </p:sp>
      <p:sp>
        <p:nvSpPr>
          <p:cNvPr id="6" name="Oval 5"/>
          <p:cNvSpPr>
            <a:spLocks noChangeArrowheads="1"/>
          </p:cNvSpPr>
          <p:nvPr/>
        </p:nvSpPr>
        <p:spPr bwMode="auto">
          <a:xfrm>
            <a:off x="9325111" y="242874"/>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9477511"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415825"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04800" y="6016562"/>
            <a:ext cx="3034778" cy="646331"/>
          </a:xfrm>
          <a:prstGeom prst="rect">
            <a:avLst/>
          </a:prstGeom>
        </p:spPr>
        <p:txBody>
          <a:bodyPr wrap="square">
            <a:spAutoFit/>
          </a:bodyPr>
          <a:lstStyle/>
          <a:p>
            <a:r>
              <a:rPr lang="en-US" b="1" i="1" dirty="0">
                <a:solidFill>
                  <a:schemeClr val="bg1"/>
                </a:solidFill>
                <a:latin typeface="Trebuchet MS" panose="020B0603020202020204" pitchFamily="34" charset="0"/>
              </a:rPr>
              <a:t>Sharing time and talents for the benefit of others</a:t>
            </a:r>
          </a:p>
        </p:txBody>
      </p:sp>
      <p:sp>
        <p:nvSpPr>
          <p:cNvPr id="2" name="TextBox 1">
            <a:extLst>
              <a:ext uri="{FF2B5EF4-FFF2-40B4-BE49-F238E27FC236}">
                <a16:creationId xmlns:a16="http://schemas.microsoft.com/office/drawing/2014/main" id="{D79FF4B7-2F12-48D2-B78E-688A9748FD82}"/>
              </a:ext>
            </a:extLst>
          </p:cNvPr>
          <p:cNvSpPr txBox="1"/>
          <p:nvPr/>
        </p:nvSpPr>
        <p:spPr>
          <a:xfrm>
            <a:off x="971810" y="2530977"/>
            <a:ext cx="1024837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solidFill>
                  <a:srgbClr val="595959"/>
                </a:solidFill>
                <a:latin typeface="Trebuchet MS"/>
                <a:ea typeface="+mn-lt"/>
                <a:cs typeface="Traditional Arabic"/>
              </a:rPr>
              <a:t>Voluntary Public Service activities must be non-partisan. You may not work for an elected official, promote a political issue or volunteer on a political campaign for Voluntary Public Service. This includes volunteering for entities with a partisan or issue-based focus. These hours can be used for Personal Development.</a:t>
            </a:r>
            <a:endParaRPr lang="en-US" dirty="0">
              <a:ea typeface="+mn-lt"/>
              <a:cs typeface="+mn-lt"/>
            </a:endParaRPr>
          </a:p>
          <a:p>
            <a:pPr marL="285750" indent="-285750">
              <a:buFont typeface="Arial"/>
              <a:buChar char="•"/>
            </a:pPr>
            <a:endParaRPr lang="en-US" dirty="0">
              <a:ea typeface="+mn-lt"/>
              <a:cs typeface="+mn-lt"/>
            </a:endParaRPr>
          </a:p>
          <a:p>
            <a:pPr marL="285750" indent="-285750">
              <a:buFont typeface="Arial"/>
              <a:buChar char="•"/>
            </a:pPr>
            <a:r>
              <a:rPr lang="en-US" dirty="0">
                <a:solidFill>
                  <a:srgbClr val="595959"/>
                </a:solidFill>
                <a:latin typeface="Trebuchet MS"/>
                <a:ea typeface="+mn-lt"/>
                <a:cs typeface="Traditional Arabic"/>
              </a:rPr>
              <a:t>You may only record hours in which you are actively pursuing your goal.</a:t>
            </a:r>
          </a:p>
          <a:p>
            <a:pPr marL="285750" indent="-285750">
              <a:buFont typeface="Arial"/>
              <a:buChar char="•"/>
            </a:pPr>
            <a:endParaRPr lang="en-US" dirty="0">
              <a:solidFill>
                <a:srgbClr val="595959"/>
              </a:solidFill>
              <a:latin typeface="Trebuchet MS"/>
              <a:ea typeface="+mn-lt"/>
              <a:cs typeface="Traditional Arabic"/>
            </a:endParaRPr>
          </a:p>
          <a:p>
            <a:pPr marL="285750" indent="-285750">
              <a:buFont typeface="Arial"/>
              <a:buChar char="•"/>
            </a:pPr>
            <a:r>
              <a:rPr lang="en-US" dirty="0">
                <a:solidFill>
                  <a:srgbClr val="595959"/>
                </a:solidFill>
                <a:latin typeface="Trebuchet MS"/>
                <a:ea typeface="+mn-lt"/>
                <a:cs typeface="Traditional Arabic"/>
              </a:rPr>
              <a:t>Indirect service activities include planning, training, and fundraising and can only make up 25% of your total Voluntary Public Service hours. The other 75% must be direct hours, where you are interacting with and providing a direct service to the community you are serving.</a:t>
            </a:r>
          </a:p>
          <a:p>
            <a:pPr marL="285750" indent="-285750">
              <a:buFont typeface="Arial"/>
              <a:buChar char="•"/>
            </a:pPr>
            <a:endParaRPr lang="en-US" dirty="0">
              <a:ea typeface="+mn-lt"/>
              <a:cs typeface="+mn-lt"/>
            </a:endParaRPr>
          </a:p>
          <a:p>
            <a:pPr marL="285750" indent="-285750">
              <a:buFont typeface="Arial"/>
              <a:buChar char="•"/>
            </a:pPr>
            <a:r>
              <a:rPr lang="en-US" dirty="0">
                <a:solidFill>
                  <a:srgbClr val="595959"/>
                </a:solidFill>
                <a:latin typeface="Trebuchet MS"/>
                <a:ea typeface="+mn-lt"/>
                <a:cs typeface="Traditional Arabic"/>
              </a:rPr>
              <a:t>Participants who are establishing their own non-profit organization should contact the National Office to discuss their goals and activities and special consideration for the number of indirect hours that they complete.  </a:t>
            </a:r>
            <a:endParaRPr lang="en-US" dirty="0">
              <a:ea typeface="+mn-lt"/>
              <a:cs typeface="+mn-lt"/>
            </a:endParaRPr>
          </a:p>
          <a:p>
            <a:pPr marL="285750" indent="-285750">
              <a:buChar char="•"/>
            </a:pPr>
            <a:endParaRPr lang="en-US" dirty="0">
              <a:solidFill>
                <a:srgbClr val="595959"/>
              </a:solidFill>
              <a:latin typeface="Trebuchet MS"/>
              <a:cs typeface="Traditional Arabic"/>
            </a:endParaRPr>
          </a:p>
          <a:p>
            <a:pPr marL="285750" indent="-285750">
              <a:buFont typeface="Arial" panose="020B0604020202020204" pitchFamily="34" charset="0"/>
              <a:buChar char="•"/>
            </a:pPr>
            <a:endParaRPr lang="en-US" dirty="0">
              <a:solidFill>
                <a:srgbClr val="595959"/>
              </a:solidFill>
              <a:latin typeface="Trebuchet MS"/>
              <a:cs typeface="Traditional Arabic"/>
            </a:endParaRPr>
          </a:p>
        </p:txBody>
      </p:sp>
    </p:spTree>
    <p:extLst>
      <p:ext uri="{BB962C8B-B14F-4D97-AF65-F5344CB8AC3E}">
        <p14:creationId xmlns:p14="http://schemas.microsoft.com/office/powerpoint/2010/main" val="578771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368183" y="751887"/>
            <a:ext cx="5424500"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5" name="Rectangle 4"/>
          <p:cNvSpPr>
            <a:spLocks noChangeArrowheads="1"/>
          </p:cNvSpPr>
          <p:nvPr/>
        </p:nvSpPr>
        <p:spPr bwMode="auto">
          <a:xfrm>
            <a:off x="2396883" y="738200"/>
            <a:ext cx="380071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spcBef>
                <a:spcPct val="0"/>
              </a:spcBef>
              <a:buClrTx/>
              <a:buSzTx/>
              <a:buFontTx/>
              <a:buNone/>
            </a:pPr>
            <a:r>
              <a:rPr lang="en-US" altLang="en-US" sz="3600" b="1" dirty="0">
                <a:solidFill>
                  <a:schemeClr val="bg1"/>
                </a:solidFill>
                <a:latin typeface="Trebuchet MS" panose="020B0603020202020204" pitchFamily="34" charset="0"/>
              </a:rPr>
              <a:t>PERSONAL DEVELOPMENT</a:t>
            </a: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68083" y="2646775"/>
            <a:ext cx="5629517" cy="3785652"/>
          </a:xfrm>
          <a:prstGeom prst="rect">
            <a:avLst/>
          </a:prstGeom>
          <a:noFill/>
        </p:spPr>
        <p:txBody>
          <a:bodyPr wrap="square" rtlCol="0">
            <a:spAutoFit/>
          </a:bodyPr>
          <a:lstStyle/>
          <a:p>
            <a:r>
              <a:rPr lang="en-US" sz="2400" dirty="0">
                <a:solidFill>
                  <a:srgbClr val="595959"/>
                </a:solidFill>
                <a:latin typeface="Trebuchet MS" panose="020B0603020202020204" pitchFamily="34" charset="0"/>
              </a:rPr>
              <a:t>Pursue a new activity or</a:t>
            </a:r>
          </a:p>
          <a:p>
            <a:r>
              <a:rPr lang="en-US" sz="2400" dirty="0">
                <a:solidFill>
                  <a:srgbClr val="595959"/>
                </a:solidFill>
                <a:latin typeface="Trebuchet MS" panose="020B0603020202020204" pitchFamily="34" charset="0"/>
              </a:rPr>
              <a:t>advance ability an existing interest</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Goals must be specific and measurable</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Count part-time work if you’re a full-time student. Count educational activities if you’re employed full-time.</a:t>
            </a:r>
          </a:p>
          <a:p>
            <a:endParaRPr lang="en-US" sz="2400" i="1" dirty="0">
              <a:solidFill>
                <a:srgbClr val="595959"/>
              </a:solidFill>
              <a:latin typeface="Trebuchet MS" panose="020B0603020202020204" pitchFamily="34" charset="0"/>
            </a:endParaRPr>
          </a:p>
          <a:p>
            <a:r>
              <a:rPr lang="en-US" sz="2400" i="1" dirty="0">
                <a:solidFill>
                  <a:srgbClr val="595959"/>
                </a:solidFill>
                <a:latin typeface="Trebuchet MS" panose="020B0603020202020204" pitchFamily="34" charset="0"/>
              </a:rPr>
              <a:t>Set up to two different goals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095" r="26707"/>
          <a:stretch/>
        </p:blipFill>
        <p:spPr>
          <a:xfrm>
            <a:off x="6346370" y="0"/>
            <a:ext cx="5961743" cy="6858000"/>
          </a:xfrm>
          <a:prstGeom prst="rect">
            <a:avLst/>
          </a:prstGeom>
        </p:spPr>
      </p:pic>
      <p:sp>
        <p:nvSpPr>
          <p:cNvPr id="10" name="TextBox 9"/>
          <p:cNvSpPr txBox="1"/>
          <p:nvPr/>
        </p:nvSpPr>
        <p:spPr>
          <a:xfrm>
            <a:off x="6545939" y="6057646"/>
            <a:ext cx="4557488" cy="646331"/>
          </a:xfrm>
          <a:prstGeom prst="rect">
            <a:avLst/>
          </a:prstGeom>
          <a:noFill/>
        </p:spPr>
        <p:txBody>
          <a:bodyPr wrap="square" rtlCol="0">
            <a:spAutoFit/>
          </a:bodyPr>
          <a:lstStyle/>
          <a:p>
            <a:r>
              <a:rPr lang="en-US" b="1" i="1" dirty="0">
                <a:solidFill>
                  <a:srgbClr val="595959"/>
                </a:solidFill>
                <a:latin typeface="Trebuchet MS" panose="020B0603020202020204" pitchFamily="34" charset="0"/>
              </a:rPr>
              <a:t>Developing skills in a personal,</a:t>
            </a:r>
          </a:p>
          <a:p>
            <a:r>
              <a:rPr lang="en-US" b="1" i="1" dirty="0">
                <a:solidFill>
                  <a:srgbClr val="595959"/>
                </a:solidFill>
                <a:latin typeface="Trebuchet MS" panose="020B0603020202020204" pitchFamily="34" charset="0"/>
              </a:rPr>
              <a:t>career, or social interest</a:t>
            </a:r>
          </a:p>
        </p:txBody>
      </p:sp>
    </p:spTree>
    <p:extLst>
      <p:ext uri="{BB962C8B-B14F-4D97-AF65-F5344CB8AC3E}">
        <p14:creationId xmlns:p14="http://schemas.microsoft.com/office/powerpoint/2010/main" val="660180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545635" y="772764"/>
            <a:ext cx="9526773" cy="1132562"/>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5" name="Rectangle 4"/>
          <p:cNvSpPr>
            <a:spLocks noChangeArrowheads="1"/>
          </p:cNvSpPr>
          <p:nvPr/>
        </p:nvSpPr>
        <p:spPr bwMode="auto">
          <a:xfrm>
            <a:off x="2626527" y="769515"/>
            <a:ext cx="809088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r>
              <a:rPr lang="en-US" altLang="en-US" sz="2800" b="1" dirty="0">
                <a:solidFill>
                  <a:schemeClr val="bg1"/>
                </a:solidFill>
                <a:latin typeface="Trebuchet MS"/>
              </a:rPr>
              <a:t>PERSONAL DEVELOPMENT DO AND DON'TS</a:t>
            </a:r>
            <a:endParaRPr lang="en-US" altLang="en-US" sz="2800" b="1" dirty="0">
              <a:solidFill>
                <a:schemeClr val="bg1"/>
              </a:solidFill>
              <a:latin typeface="Trebuchet MS" panose="020B0603020202020204" pitchFamily="34" charset="0"/>
            </a:endParaRP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39C2EAB-2DFE-4565-A033-71DBDD859A0E}"/>
              </a:ext>
            </a:extLst>
          </p:cNvPr>
          <p:cNvSpPr txBox="1"/>
          <p:nvPr/>
        </p:nvSpPr>
        <p:spPr>
          <a:xfrm>
            <a:off x="987469" y="2866373"/>
            <a:ext cx="10102241"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solidFill>
                  <a:srgbClr val="595959"/>
                </a:solidFill>
                <a:latin typeface="Trebuchet MS"/>
                <a:cs typeface="Calibri"/>
              </a:rPr>
              <a:t>If you are a full-time student, taking on a part-time job may be counted towards Personal Development. </a:t>
            </a:r>
            <a:endParaRPr lang="en-US" sz="2000" dirty="0">
              <a:solidFill>
                <a:srgbClr val="595959"/>
              </a:solidFill>
              <a:latin typeface="Trebuchet MS"/>
              <a:ea typeface="+mn-lt"/>
              <a:cs typeface="+mn-lt"/>
            </a:endParaRPr>
          </a:p>
          <a:p>
            <a:pPr marL="342900" indent="-342900">
              <a:buFont typeface="Arial"/>
              <a:buChar char="•"/>
            </a:pPr>
            <a:endParaRPr lang="en-US" sz="2000" dirty="0">
              <a:solidFill>
                <a:srgbClr val="595959"/>
              </a:solidFill>
              <a:latin typeface="Trebuchet MS"/>
              <a:ea typeface="+mn-lt"/>
              <a:cs typeface="+mn-lt"/>
            </a:endParaRPr>
          </a:p>
          <a:p>
            <a:pPr marL="342900" indent="-342900">
              <a:buFont typeface="Arial"/>
              <a:buChar char="•"/>
            </a:pPr>
            <a:r>
              <a:rPr lang="en-US" sz="2000" dirty="0">
                <a:solidFill>
                  <a:srgbClr val="595959"/>
                </a:solidFill>
                <a:latin typeface="Trebuchet MS"/>
                <a:ea typeface="+mn-lt"/>
                <a:cs typeface="+mn-lt"/>
              </a:rPr>
              <a:t>You may not count any activities that you receive class credit for. Improving your skills in a subject or studying for a standardized test may be used for Personal Development if your activities occur outside of school and are not a requirement or assignment for any class. </a:t>
            </a:r>
            <a:endParaRPr lang="en-US" sz="2000" dirty="0">
              <a:solidFill>
                <a:srgbClr val="595959"/>
              </a:solidFill>
              <a:latin typeface="Trebuchet MS"/>
              <a:cs typeface="Calibri"/>
            </a:endParaRPr>
          </a:p>
          <a:p>
            <a:endParaRPr lang="en-US" sz="2000" dirty="0">
              <a:solidFill>
                <a:srgbClr val="595959"/>
              </a:solidFill>
              <a:latin typeface="Trebuchet MS"/>
              <a:cs typeface="Calibri"/>
            </a:endParaRPr>
          </a:p>
        </p:txBody>
      </p:sp>
    </p:spTree>
    <p:extLst>
      <p:ext uri="{BB962C8B-B14F-4D97-AF65-F5344CB8AC3E}">
        <p14:creationId xmlns:p14="http://schemas.microsoft.com/office/powerpoint/2010/main" val="150847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789714" y="636601"/>
            <a:ext cx="5413829"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5" name="Rectangle 4"/>
          <p:cNvSpPr>
            <a:spLocks noChangeArrowheads="1"/>
          </p:cNvSpPr>
          <p:nvPr/>
        </p:nvSpPr>
        <p:spPr bwMode="auto">
          <a:xfrm>
            <a:off x="4949371" y="636600"/>
            <a:ext cx="422334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r" eaLnBrk="1" hangingPunct="1">
              <a:spcBef>
                <a:spcPct val="0"/>
              </a:spcBef>
              <a:buClrTx/>
              <a:buSzTx/>
              <a:buFontTx/>
              <a:buNone/>
            </a:pPr>
            <a:r>
              <a:rPr lang="en-US" altLang="en-US" sz="3600" b="1" dirty="0">
                <a:solidFill>
                  <a:schemeClr val="bg1"/>
                </a:solidFill>
                <a:latin typeface="Trebuchet MS" panose="020B0603020202020204" pitchFamily="34" charset="0"/>
              </a:rPr>
              <a:t>PHYSICAL</a:t>
            </a:r>
          </a:p>
          <a:p>
            <a:pPr algn="r" eaLnBrk="1" hangingPunct="1">
              <a:spcBef>
                <a:spcPct val="0"/>
              </a:spcBef>
              <a:buClrTx/>
              <a:buSzTx/>
              <a:buFontTx/>
              <a:buNone/>
            </a:pPr>
            <a:r>
              <a:rPr lang="en-US" altLang="en-US" sz="3600" b="1" dirty="0">
                <a:solidFill>
                  <a:schemeClr val="bg1"/>
                </a:solidFill>
                <a:latin typeface="Trebuchet MS" panose="020B0603020202020204" pitchFamily="34" charset="0"/>
              </a:rPr>
              <a:t>FITNESS</a:t>
            </a:r>
          </a:p>
        </p:txBody>
      </p:sp>
      <p:sp>
        <p:nvSpPr>
          <p:cNvPr id="6" name="Oval 5"/>
          <p:cNvSpPr>
            <a:spLocks noChangeArrowheads="1"/>
          </p:cNvSpPr>
          <p:nvPr/>
        </p:nvSpPr>
        <p:spPr bwMode="auto">
          <a:xfrm>
            <a:off x="9325111" y="242874"/>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9477511"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415825"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023429" y="2527086"/>
            <a:ext cx="5704113" cy="5262979"/>
          </a:xfrm>
          <a:prstGeom prst="rect">
            <a:avLst/>
          </a:prstGeom>
          <a:noFill/>
        </p:spPr>
        <p:txBody>
          <a:bodyPr wrap="square" rtlCol="0">
            <a:spAutoFit/>
          </a:bodyPr>
          <a:lstStyle/>
          <a:p>
            <a:r>
              <a:rPr lang="en-US" sz="2400" dirty="0">
                <a:solidFill>
                  <a:srgbClr val="595959"/>
                </a:solidFill>
                <a:latin typeface="Trebuchet MS" panose="020B0603020202020204" pitchFamily="34" charset="0"/>
              </a:rPr>
              <a:t>Goals cannot be competitive</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Goals must be specific and measurable</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Include current fitness level and determine where you’d like to advance</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Fitness activities do not have to be strenuous in order to be challenging</a:t>
            </a:r>
          </a:p>
          <a:p>
            <a:endParaRPr lang="en-US" sz="2400" dirty="0">
              <a:solidFill>
                <a:srgbClr val="595959"/>
              </a:solidFill>
              <a:latin typeface="Trebuchet MS" panose="020B0603020202020204" pitchFamily="34" charset="0"/>
            </a:endParaRPr>
          </a:p>
          <a:p>
            <a:r>
              <a:rPr lang="en-US" sz="2400" i="1" dirty="0">
                <a:solidFill>
                  <a:srgbClr val="595959"/>
                </a:solidFill>
                <a:latin typeface="Trebuchet MS" panose="020B0603020202020204" pitchFamily="34" charset="0"/>
              </a:rPr>
              <a:t>Set up to two different goals</a:t>
            </a:r>
          </a:p>
          <a:p>
            <a:endParaRPr lang="en-US" sz="2400" dirty="0">
              <a:solidFill>
                <a:srgbClr val="595959"/>
              </a:solidFill>
              <a:latin typeface="Trebuchet MS" panose="020B0603020202020204" pitchFamily="34" charset="0"/>
            </a:endParaRPr>
          </a:p>
          <a:p>
            <a:endParaRPr lang="en-US" sz="2400" dirty="0">
              <a:solidFill>
                <a:srgbClr val="595959"/>
              </a:solidFill>
              <a:latin typeface="Trebuchet MS" panose="020B0603020202020204" pitchFamily="34" charset="0"/>
            </a:endParaRPr>
          </a:p>
          <a:p>
            <a:endParaRPr lang="en-US" sz="2400" dirty="0">
              <a:solidFill>
                <a:srgbClr val="595959"/>
              </a:solidFill>
              <a:latin typeface="Trebuchet MS" panose="020B0603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2178" t="-212" r="15768" b="-106"/>
          <a:stretch/>
        </p:blipFill>
        <p:spPr>
          <a:xfrm>
            <a:off x="-1014665" y="-29091"/>
            <a:ext cx="6638951" cy="6916181"/>
          </a:xfrm>
          <a:prstGeom prst="rect">
            <a:avLst/>
          </a:prstGeom>
        </p:spPr>
      </p:pic>
      <p:sp>
        <p:nvSpPr>
          <p:cNvPr id="11" name="Rectangle 10"/>
          <p:cNvSpPr/>
          <p:nvPr/>
        </p:nvSpPr>
        <p:spPr>
          <a:xfrm>
            <a:off x="290636" y="6219432"/>
            <a:ext cx="3497943" cy="369332"/>
          </a:xfrm>
          <a:prstGeom prst="rect">
            <a:avLst/>
          </a:prstGeom>
        </p:spPr>
        <p:txBody>
          <a:bodyPr wrap="square">
            <a:spAutoFit/>
          </a:bodyPr>
          <a:lstStyle/>
          <a:p>
            <a:r>
              <a:rPr lang="en-US" b="1" i="1" dirty="0">
                <a:solidFill>
                  <a:schemeClr val="bg1"/>
                </a:solidFill>
                <a:latin typeface="Trebuchet MS" panose="020B0603020202020204" pitchFamily="34" charset="0"/>
              </a:rPr>
              <a:t>Improving one’s quality of life</a:t>
            </a:r>
          </a:p>
        </p:txBody>
      </p:sp>
    </p:spTree>
    <p:extLst>
      <p:ext uri="{BB962C8B-B14F-4D97-AF65-F5344CB8AC3E}">
        <p14:creationId xmlns:p14="http://schemas.microsoft.com/office/powerpoint/2010/main" val="1930928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125851" y="636601"/>
            <a:ext cx="9077692"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5" name="Rectangle 4"/>
          <p:cNvSpPr>
            <a:spLocks noChangeArrowheads="1"/>
          </p:cNvSpPr>
          <p:nvPr/>
        </p:nvSpPr>
        <p:spPr bwMode="auto">
          <a:xfrm>
            <a:off x="1650852" y="636600"/>
            <a:ext cx="752185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r>
              <a:rPr lang="en-US" altLang="en-US" b="1" dirty="0">
                <a:solidFill>
                  <a:schemeClr val="bg1"/>
                </a:solidFill>
                <a:latin typeface="Trebuchet MS"/>
              </a:rPr>
              <a:t>PHYSICAL FITNESS DO AND DON’TS</a:t>
            </a:r>
            <a:endParaRPr lang="en-US" sz="2800" dirty="0">
              <a:solidFill>
                <a:schemeClr val="bg1"/>
              </a:solidFill>
            </a:endParaRPr>
          </a:p>
        </p:txBody>
      </p:sp>
      <p:sp>
        <p:nvSpPr>
          <p:cNvPr id="6" name="Oval 5"/>
          <p:cNvSpPr>
            <a:spLocks noChangeArrowheads="1"/>
          </p:cNvSpPr>
          <p:nvPr/>
        </p:nvSpPr>
        <p:spPr bwMode="auto">
          <a:xfrm>
            <a:off x="9325111" y="242874"/>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9477511"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415825"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90636" y="6219432"/>
            <a:ext cx="3497943" cy="369332"/>
          </a:xfrm>
          <a:prstGeom prst="rect">
            <a:avLst/>
          </a:prstGeom>
        </p:spPr>
        <p:txBody>
          <a:bodyPr wrap="square">
            <a:spAutoFit/>
          </a:bodyPr>
          <a:lstStyle/>
          <a:p>
            <a:r>
              <a:rPr lang="en-US" b="1" i="1" dirty="0">
                <a:solidFill>
                  <a:schemeClr val="bg1"/>
                </a:solidFill>
                <a:latin typeface="Trebuchet MS" panose="020B0603020202020204" pitchFamily="34" charset="0"/>
              </a:rPr>
              <a:t>Improving one’s quality of life</a:t>
            </a:r>
          </a:p>
        </p:txBody>
      </p:sp>
      <p:sp>
        <p:nvSpPr>
          <p:cNvPr id="2" name="TextBox 1">
            <a:extLst>
              <a:ext uri="{FF2B5EF4-FFF2-40B4-BE49-F238E27FC236}">
                <a16:creationId xmlns:a16="http://schemas.microsoft.com/office/drawing/2014/main" id="{74D9FA32-2F92-4371-A104-894ED1034BB6}"/>
              </a:ext>
            </a:extLst>
          </p:cNvPr>
          <p:cNvSpPr txBox="1"/>
          <p:nvPr/>
        </p:nvSpPr>
        <p:spPr>
          <a:xfrm>
            <a:off x="1070976" y="2354893"/>
            <a:ext cx="10091802"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dirty="0">
                <a:solidFill>
                  <a:srgbClr val="595959"/>
                </a:solidFill>
                <a:latin typeface="Trebuchet MS"/>
                <a:cs typeface="Calibri"/>
              </a:rPr>
              <a:t>School sports and team practices are acceptable activities if they are completed outside of class time. Gym class or PE does not count for Physical Fitness.</a:t>
            </a:r>
          </a:p>
          <a:p>
            <a:pPr marL="342900" indent="-342900">
              <a:buFont typeface="Arial" panose="020B0604020202020204" pitchFamily="34" charset="0"/>
              <a:buChar char="•"/>
            </a:pPr>
            <a:endParaRPr lang="en-US" sz="2000" dirty="0">
              <a:solidFill>
                <a:srgbClr val="595959"/>
              </a:solidFill>
              <a:latin typeface="Trebuchet MS"/>
            </a:endParaRPr>
          </a:p>
          <a:p>
            <a:pPr marL="342900" indent="-342900">
              <a:buFont typeface="Arial" panose="020B0604020202020204" pitchFamily="34" charset="0"/>
              <a:buChar char="•"/>
            </a:pPr>
            <a:r>
              <a:rPr lang="en-US" sz="2000" dirty="0">
                <a:solidFill>
                  <a:srgbClr val="595959"/>
                </a:solidFill>
                <a:latin typeface="Trebuchet MS"/>
                <a:cs typeface="Calibri"/>
              </a:rPr>
              <a:t>Goals should be personally challenging and focused on your individual well-being. A goal of becoming team captain is not an acceptable goal as your success depends on the decisions of others. </a:t>
            </a:r>
          </a:p>
          <a:p>
            <a:pPr marL="342900" indent="-342900">
              <a:buFont typeface="Arial" panose="020B0604020202020204" pitchFamily="34" charset="0"/>
              <a:buChar char="•"/>
            </a:pPr>
            <a:endParaRPr lang="en-US" sz="2000" dirty="0">
              <a:solidFill>
                <a:srgbClr val="595959"/>
              </a:solidFill>
              <a:latin typeface="Trebuchet MS"/>
              <a:ea typeface="+mn-lt"/>
              <a:cs typeface="+mn-lt"/>
            </a:endParaRPr>
          </a:p>
          <a:p>
            <a:pPr marL="342900" indent="-342900">
              <a:buFont typeface="Arial" panose="020B0604020202020204" pitchFamily="34" charset="0"/>
              <a:buChar char="•"/>
            </a:pPr>
            <a:r>
              <a:rPr lang="en-US" sz="2000" dirty="0">
                <a:solidFill>
                  <a:srgbClr val="595959"/>
                </a:solidFill>
                <a:latin typeface="Trebuchet MS"/>
                <a:ea typeface="+mn-lt"/>
                <a:cs typeface="+mn-lt"/>
              </a:rPr>
              <a:t>Using activity trackers, such as Fitbits, may be useful in tracking your activities. However, activities that are part of your daily routine (i.e., walking to class) cannot be counted towards your Physical Fitness goal. Your activities need to take place outside of your daily routine. </a:t>
            </a:r>
            <a:endParaRPr lang="en-US" sz="2000" dirty="0">
              <a:solidFill>
                <a:srgbClr val="595959"/>
              </a:solidFill>
              <a:latin typeface="Trebuchet MS"/>
              <a:cs typeface="Calibri"/>
            </a:endParaRPr>
          </a:p>
          <a:p>
            <a:pPr marL="342900" indent="-342900">
              <a:buFont typeface="Arial" panose="020B0604020202020204" pitchFamily="34" charset="0"/>
              <a:buChar char="•"/>
            </a:pPr>
            <a:endParaRPr lang="en-US" sz="2000" dirty="0">
              <a:solidFill>
                <a:srgbClr val="595959"/>
              </a:solidFill>
              <a:latin typeface="Trebuchet MS"/>
              <a:cs typeface="Calibri"/>
            </a:endParaRPr>
          </a:p>
          <a:p>
            <a:pPr marL="342900" indent="-342900">
              <a:buFont typeface="Arial" panose="020B0604020202020204" pitchFamily="34" charset="0"/>
              <a:buChar char="•"/>
            </a:pPr>
            <a:endParaRPr lang="en-US" sz="2000" dirty="0">
              <a:solidFill>
                <a:srgbClr val="595959"/>
              </a:solidFill>
              <a:latin typeface="Trebuchet MS"/>
              <a:cs typeface="Calibri"/>
            </a:endParaRPr>
          </a:p>
        </p:txBody>
      </p:sp>
    </p:spTree>
    <p:extLst>
      <p:ext uri="{BB962C8B-B14F-4D97-AF65-F5344CB8AC3E}">
        <p14:creationId xmlns:p14="http://schemas.microsoft.com/office/powerpoint/2010/main" val="2079445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368183" y="751887"/>
            <a:ext cx="5424500"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5" name="Rectangle 4"/>
          <p:cNvSpPr>
            <a:spLocks noChangeArrowheads="1"/>
          </p:cNvSpPr>
          <p:nvPr/>
        </p:nvSpPr>
        <p:spPr bwMode="auto">
          <a:xfrm>
            <a:off x="2396883" y="752714"/>
            <a:ext cx="380071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spcBef>
                <a:spcPct val="0"/>
              </a:spcBef>
              <a:buClrTx/>
              <a:buSzTx/>
              <a:buFontTx/>
              <a:buNone/>
            </a:pPr>
            <a:r>
              <a:rPr lang="en-US" altLang="en-US" sz="3600" b="1" dirty="0">
                <a:solidFill>
                  <a:schemeClr val="bg1"/>
                </a:solidFill>
                <a:latin typeface="Trebuchet MS" panose="020B0603020202020204" pitchFamily="34" charset="0"/>
              </a:rPr>
              <a:t>EXPEDITION or</a:t>
            </a:r>
          </a:p>
          <a:p>
            <a:pPr eaLnBrk="1" hangingPunct="1">
              <a:spcBef>
                <a:spcPct val="0"/>
              </a:spcBef>
              <a:buClrTx/>
              <a:buSzTx/>
              <a:buFontTx/>
              <a:buNone/>
            </a:pPr>
            <a:r>
              <a:rPr lang="en-US" altLang="en-US" sz="3600" b="1" dirty="0">
                <a:solidFill>
                  <a:schemeClr val="bg1"/>
                </a:solidFill>
                <a:latin typeface="Trebuchet MS" panose="020B0603020202020204" pitchFamily="34" charset="0"/>
              </a:rPr>
              <a:t>EXPLORATION</a:t>
            </a: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00848" y="2646775"/>
            <a:ext cx="5629517" cy="3785652"/>
          </a:xfrm>
          <a:prstGeom prst="rect">
            <a:avLst/>
          </a:prstGeom>
          <a:noFill/>
        </p:spPr>
        <p:txBody>
          <a:bodyPr wrap="square" rtlCol="0">
            <a:spAutoFit/>
          </a:bodyPr>
          <a:lstStyle/>
          <a:p>
            <a:r>
              <a:rPr lang="en-US" sz="2400" dirty="0">
                <a:solidFill>
                  <a:srgbClr val="595959"/>
                </a:solidFill>
                <a:latin typeface="Trebuchet MS" panose="020B0603020202020204" pitchFamily="34" charset="0"/>
              </a:rPr>
              <a:t>Expedition: Discover the great outdoors</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Exploration: Experience culture, history, humanity</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Develop a spirit of adventure</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Organize, prepare, and execute</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Does not have to be costly or far off</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3713" t="-98"/>
          <a:stretch/>
        </p:blipFill>
        <p:spPr>
          <a:xfrm>
            <a:off x="6212541" y="-26894"/>
            <a:ext cx="6079135" cy="6884894"/>
          </a:xfrm>
          <a:prstGeom prst="rect">
            <a:avLst/>
          </a:prstGeom>
        </p:spPr>
      </p:pic>
      <p:sp>
        <p:nvSpPr>
          <p:cNvPr id="10" name="TextBox 9"/>
          <p:cNvSpPr txBox="1"/>
          <p:nvPr/>
        </p:nvSpPr>
        <p:spPr>
          <a:xfrm>
            <a:off x="6465257" y="6026990"/>
            <a:ext cx="4557488" cy="646331"/>
          </a:xfrm>
          <a:prstGeom prst="rect">
            <a:avLst/>
          </a:prstGeom>
          <a:noFill/>
        </p:spPr>
        <p:txBody>
          <a:bodyPr wrap="square" rtlCol="0">
            <a:spAutoFit/>
          </a:bodyPr>
          <a:lstStyle/>
          <a:p>
            <a:r>
              <a:rPr lang="en-US" b="1" i="1" dirty="0">
                <a:solidFill>
                  <a:schemeClr val="bg1"/>
                </a:solidFill>
                <a:latin typeface="Trebuchet MS" panose="020B0603020202020204" pitchFamily="34" charset="0"/>
              </a:rPr>
              <a:t>Immersion in an unfamiliar</a:t>
            </a:r>
          </a:p>
          <a:p>
            <a:r>
              <a:rPr lang="en-US" b="1" i="1" dirty="0">
                <a:solidFill>
                  <a:schemeClr val="bg1"/>
                </a:solidFill>
                <a:latin typeface="Trebuchet MS" panose="020B0603020202020204" pitchFamily="34" charset="0"/>
              </a:rPr>
              <a:t>environment or culture</a:t>
            </a:r>
          </a:p>
        </p:txBody>
      </p:sp>
    </p:spTree>
    <p:extLst>
      <p:ext uri="{BB962C8B-B14F-4D97-AF65-F5344CB8AC3E}">
        <p14:creationId xmlns:p14="http://schemas.microsoft.com/office/powerpoint/2010/main" val="3872506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368183" y="751887"/>
            <a:ext cx="9808608"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5" name="Rectangle 4"/>
          <p:cNvSpPr>
            <a:spLocks noChangeArrowheads="1"/>
          </p:cNvSpPr>
          <p:nvPr/>
        </p:nvSpPr>
        <p:spPr bwMode="auto">
          <a:xfrm>
            <a:off x="2396883" y="752714"/>
            <a:ext cx="842490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r>
              <a:rPr lang="en-US" altLang="en-US" sz="2800" b="1" dirty="0">
                <a:solidFill>
                  <a:schemeClr val="bg1"/>
                </a:solidFill>
                <a:latin typeface="Trebuchet MS"/>
              </a:rPr>
              <a:t>EXPEDITION OR EXPLORATION DO AND DON'TS</a:t>
            </a:r>
            <a:endParaRPr lang="en-US" sz="2800" dirty="0">
              <a:solidFill>
                <a:schemeClr val="bg1"/>
              </a:solidFill>
            </a:endParaRP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465257" y="6026990"/>
            <a:ext cx="4557488" cy="646331"/>
          </a:xfrm>
          <a:prstGeom prst="rect">
            <a:avLst/>
          </a:prstGeom>
          <a:noFill/>
        </p:spPr>
        <p:txBody>
          <a:bodyPr wrap="square" rtlCol="0">
            <a:spAutoFit/>
          </a:bodyPr>
          <a:lstStyle/>
          <a:p>
            <a:r>
              <a:rPr lang="en-US" b="1" i="1" dirty="0">
                <a:solidFill>
                  <a:schemeClr val="bg1"/>
                </a:solidFill>
                <a:latin typeface="Trebuchet MS" panose="020B0603020202020204" pitchFamily="34" charset="0"/>
              </a:rPr>
              <a:t>Immersion in an unfamiliar</a:t>
            </a:r>
          </a:p>
          <a:p>
            <a:r>
              <a:rPr lang="en-US" b="1" i="1" dirty="0">
                <a:solidFill>
                  <a:schemeClr val="bg1"/>
                </a:solidFill>
                <a:latin typeface="Trebuchet MS" panose="020B0603020202020204" pitchFamily="34" charset="0"/>
              </a:rPr>
              <a:t>environment or culture</a:t>
            </a:r>
          </a:p>
        </p:txBody>
      </p:sp>
      <p:sp>
        <p:nvSpPr>
          <p:cNvPr id="3" name="TextBox 2">
            <a:extLst>
              <a:ext uri="{FF2B5EF4-FFF2-40B4-BE49-F238E27FC236}">
                <a16:creationId xmlns:a16="http://schemas.microsoft.com/office/drawing/2014/main" id="{DF328EC3-C537-45B7-A361-9B37E853141E}"/>
              </a:ext>
            </a:extLst>
          </p:cNvPr>
          <p:cNvSpPr txBox="1"/>
          <p:nvPr/>
        </p:nvSpPr>
        <p:spPr>
          <a:xfrm>
            <a:off x="569934" y="2490591"/>
            <a:ext cx="10467583"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dirty="0">
                <a:solidFill>
                  <a:srgbClr val="595959"/>
                </a:solidFill>
                <a:latin typeface="Trebuchet MS"/>
                <a:cs typeface="Calibri"/>
              </a:rPr>
              <a:t>An Expedition/Exploration should be a new, unique experience. It should require a level of challenge that enables you to step outside of your daily routine, leave your comfort zone, and immerse yourself in a new culture or environment.</a:t>
            </a:r>
          </a:p>
          <a:p>
            <a:pPr marL="285750" indent="-285750">
              <a:buFont typeface="Arial" panose="020B0604020202020204" pitchFamily="34" charset="0"/>
              <a:buChar char="•"/>
            </a:pPr>
            <a:endParaRPr lang="en-US" dirty="0">
              <a:solidFill>
                <a:srgbClr val="595959"/>
              </a:solidFill>
              <a:latin typeface="Trebuchet MS"/>
              <a:cs typeface="Calibri"/>
            </a:endParaRPr>
          </a:p>
          <a:p>
            <a:pPr marL="285750" indent="-285750">
              <a:buFont typeface="Arial" panose="020B0604020202020204" pitchFamily="34" charset="0"/>
              <a:buChar char="•"/>
            </a:pPr>
            <a:r>
              <a:rPr lang="en-US" dirty="0">
                <a:solidFill>
                  <a:srgbClr val="595959"/>
                </a:solidFill>
                <a:latin typeface="Trebuchet MS"/>
                <a:cs typeface="Calibri"/>
              </a:rPr>
              <a:t>You must complete 6-8 hours of immersive activities per day for that day to count towards the day requirement. </a:t>
            </a:r>
          </a:p>
          <a:p>
            <a:pPr marL="285750" indent="-285750">
              <a:buFont typeface="Arial" panose="020B0604020202020204" pitchFamily="34" charset="0"/>
              <a:buChar char="•"/>
            </a:pPr>
            <a:endParaRPr lang="en-US" dirty="0">
              <a:solidFill>
                <a:srgbClr val="595959"/>
              </a:solidFill>
              <a:latin typeface="Trebuchet MS"/>
              <a:cs typeface="Calibri"/>
            </a:endParaRPr>
          </a:p>
          <a:p>
            <a:pPr marL="285750" indent="-285750">
              <a:buFont typeface="Arial" panose="020B0604020202020204" pitchFamily="34" charset="0"/>
              <a:buChar char="•"/>
            </a:pPr>
            <a:r>
              <a:rPr lang="en-US" dirty="0">
                <a:solidFill>
                  <a:srgbClr val="595959"/>
                </a:solidFill>
                <a:latin typeface="Trebuchet MS"/>
                <a:cs typeface="Calibri"/>
              </a:rPr>
              <a:t>Must be a trip that you plan and lead. Mission trips, conferences, cruises, competitions, workshops, and sign-up and go trips may not be used for the Expedition/Exploration. </a:t>
            </a:r>
          </a:p>
          <a:p>
            <a:pPr marL="285750" indent="-285750">
              <a:buFont typeface="Arial" panose="020B0604020202020204" pitchFamily="34" charset="0"/>
              <a:buChar char="•"/>
            </a:pPr>
            <a:endParaRPr lang="en-US" dirty="0">
              <a:solidFill>
                <a:srgbClr val="595959"/>
              </a:solidFill>
              <a:latin typeface="Trebuchet MS"/>
              <a:cs typeface="Calibri"/>
            </a:endParaRPr>
          </a:p>
          <a:p>
            <a:pPr marL="285750" indent="-285750">
              <a:buFont typeface="Arial" panose="020B0604020202020204" pitchFamily="34" charset="0"/>
              <a:buChar char="•"/>
            </a:pPr>
            <a:r>
              <a:rPr lang="en-US" dirty="0">
                <a:solidFill>
                  <a:srgbClr val="595959"/>
                </a:solidFill>
                <a:latin typeface="Trebuchet MS"/>
                <a:cs typeface="Calibri"/>
              </a:rPr>
              <a:t>Your Expedition/Exploration should not consist of activities to pursue your next stage in life. This includes visiting/touring prospective colleges or participating in an internship or work-study program. </a:t>
            </a:r>
          </a:p>
          <a:p>
            <a:pPr marL="285750" indent="-285750">
              <a:buFont typeface="Arial" panose="020B0604020202020204" pitchFamily="34" charset="0"/>
              <a:buChar char="•"/>
            </a:pPr>
            <a:endParaRPr lang="en-US" dirty="0">
              <a:solidFill>
                <a:srgbClr val="595959"/>
              </a:solidFill>
              <a:latin typeface="Trebuchet MS"/>
              <a:cs typeface="Calibri"/>
            </a:endParaRPr>
          </a:p>
          <a:p>
            <a:pPr marL="285750" indent="-285750">
              <a:buFont typeface="Arial" panose="020B0604020202020204" pitchFamily="34" charset="0"/>
              <a:buChar char="•"/>
            </a:pPr>
            <a:endParaRPr lang="en-US" dirty="0">
              <a:solidFill>
                <a:srgbClr val="595959"/>
              </a:solidFill>
              <a:latin typeface="Trebuchet MS"/>
              <a:cs typeface="Calibri"/>
            </a:endParaRPr>
          </a:p>
        </p:txBody>
      </p:sp>
    </p:spTree>
    <p:extLst>
      <p:ext uri="{BB962C8B-B14F-4D97-AF65-F5344CB8AC3E}">
        <p14:creationId xmlns:p14="http://schemas.microsoft.com/office/powerpoint/2010/main" val="1307469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368183" y="751887"/>
            <a:ext cx="5424500"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8794" r="32889" b="-106"/>
          <a:stretch/>
        </p:blipFill>
        <p:spPr>
          <a:xfrm>
            <a:off x="6197600" y="-1"/>
            <a:ext cx="5994400" cy="6865257"/>
          </a:xfrm>
          <a:prstGeom prst="rect">
            <a:avLst/>
          </a:prstGeom>
        </p:spPr>
      </p:pic>
      <p:sp>
        <p:nvSpPr>
          <p:cNvPr id="5" name="Rectangle 4"/>
          <p:cNvSpPr>
            <a:spLocks noChangeArrowheads="1"/>
          </p:cNvSpPr>
          <p:nvPr/>
        </p:nvSpPr>
        <p:spPr bwMode="auto">
          <a:xfrm>
            <a:off x="1683657" y="723686"/>
            <a:ext cx="4513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dirty="0">
                <a:solidFill>
                  <a:schemeClr val="bg1"/>
                </a:solidFill>
                <a:latin typeface="Trebuchet MS" panose="020B0603020202020204" pitchFamily="34" charset="0"/>
              </a:rPr>
              <a:t>ABOUT</a:t>
            </a: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52E6D834-0405-43F9-8875-B5117A248A11}"/>
              </a:ext>
            </a:extLst>
          </p:cNvPr>
          <p:cNvSpPr txBox="1"/>
          <p:nvPr/>
        </p:nvSpPr>
        <p:spPr>
          <a:xfrm>
            <a:off x="568083" y="2385572"/>
            <a:ext cx="5307480" cy="4893647"/>
          </a:xfrm>
          <a:prstGeom prst="rect">
            <a:avLst/>
          </a:prstGeom>
          <a:noFill/>
        </p:spPr>
        <p:txBody>
          <a:bodyPr wrap="square" rtlCol="0">
            <a:spAutoFit/>
          </a:bodyPr>
          <a:lstStyle/>
          <a:p>
            <a:r>
              <a:rPr lang="en-US" sz="2400" dirty="0">
                <a:solidFill>
                  <a:srgbClr val="595959"/>
                </a:solidFill>
                <a:latin typeface="Trebuchet MS" panose="020B0603020202020204" pitchFamily="34" charset="0"/>
              </a:rPr>
              <a:t>U.S. Congress’ award for youth</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Highest honor bestowed upon a youth civilian through the U.S. Senate and House of Representatives</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Open to youth ages 14 – 24</a:t>
            </a:r>
            <a:br>
              <a:rPr lang="en-US" sz="2400" dirty="0">
                <a:solidFill>
                  <a:srgbClr val="595959"/>
                </a:solidFill>
                <a:latin typeface="Trebuchet MS" panose="020B0603020202020204" pitchFamily="34" charset="0"/>
              </a:rPr>
            </a:br>
            <a:r>
              <a:rPr lang="en-US" sz="2400" dirty="0">
                <a:solidFill>
                  <a:srgbClr val="595959"/>
                </a:solidFill>
                <a:latin typeface="Trebuchet MS" panose="020B0603020202020204" pitchFamily="34" charset="0"/>
              </a:rPr>
              <a:t>*Participants can register at 13 ½ </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Encourages goal-setting and fosters principles of citizenship</a:t>
            </a:r>
          </a:p>
          <a:p>
            <a:endParaRPr lang="en-US" sz="2400" dirty="0">
              <a:solidFill>
                <a:srgbClr val="595959"/>
              </a:solidFill>
              <a:latin typeface="Trebuchet MS" panose="020B0603020202020204" pitchFamily="34" charset="0"/>
            </a:endParaRPr>
          </a:p>
          <a:p>
            <a:endParaRPr lang="en-US" sz="2400" dirty="0">
              <a:solidFill>
                <a:srgbClr val="595959"/>
              </a:solidFill>
              <a:latin typeface="Trebuchet MS" panose="020B0603020202020204" pitchFamily="34" charset="0"/>
            </a:endParaRPr>
          </a:p>
        </p:txBody>
      </p:sp>
    </p:spTree>
    <p:extLst>
      <p:ext uri="{BB962C8B-B14F-4D97-AF65-F5344CB8AC3E}">
        <p14:creationId xmlns:p14="http://schemas.microsoft.com/office/powerpoint/2010/main" val="1330828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368183" y="751887"/>
            <a:ext cx="9808608"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5" name="Rectangle 4"/>
          <p:cNvSpPr>
            <a:spLocks noChangeArrowheads="1"/>
          </p:cNvSpPr>
          <p:nvPr/>
        </p:nvSpPr>
        <p:spPr bwMode="auto">
          <a:xfrm>
            <a:off x="2396883" y="752714"/>
            <a:ext cx="842490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r>
              <a:rPr lang="en-US" altLang="en-US" sz="2800" b="1" dirty="0">
                <a:solidFill>
                  <a:schemeClr val="bg1"/>
                </a:solidFill>
                <a:latin typeface="Trebuchet MS"/>
              </a:rPr>
              <a:t>EXPEDITION OR EXPLORATION DO'S AND DON'TS</a:t>
            </a:r>
            <a:endParaRPr lang="en-US" sz="2800" dirty="0">
              <a:solidFill>
                <a:schemeClr val="bg1"/>
              </a:solidFill>
            </a:endParaRP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465257" y="6026990"/>
            <a:ext cx="4557488" cy="646331"/>
          </a:xfrm>
          <a:prstGeom prst="rect">
            <a:avLst/>
          </a:prstGeom>
          <a:noFill/>
        </p:spPr>
        <p:txBody>
          <a:bodyPr wrap="square" rtlCol="0">
            <a:spAutoFit/>
          </a:bodyPr>
          <a:lstStyle/>
          <a:p>
            <a:r>
              <a:rPr lang="en-US" b="1" i="1" dirty="0">
                <a:solidFill>
                  <a:schemeClr val="bg1"/>
                </a:solidFill>
                <a:latin typeface="Trebuchet MS" panose="020B0603020202020204" pitchFamily="34" charset="0"/>
              </a:rPr>
              <a:t>Immersion in an unfamiliar</a:t>
            </a:r>
          </a:p>
          <a:p>
            <a:r>
              <a:rPr lang="en-US" b="1" i="1" dirty="0">
                <a:solidFill>
                  <a:schemeClr val="bg1"/>
                </a:solidFill>
                <a:latin typeface="Trebuchet MS" panose="020B0603020202020204" pitchFamily="34" charset="0"/>
              </a:rPr>
              <a:t>environment or culture</a:t>
            </a:r>
          </a:p>
        </p:txBody>
      </p:sp>
      <p:sp>
        <p:nvSpPr>
          <p:cNvPr id="3" name="TextBox 2">
            <a:extLst>
              <a:ext uri="{FF2B5EF4-FFF2-40B4-BE49-F238E27FC236}">
                <a16:creationId xmlns:a16="http://schemas.microsoft.com/office/drawing/2014/main" id="{DF328EC3-C537-45B7-A361-9B37E853141E}"/>
              </a:ext>
            </a:extLst>
          </p:cNvPr>
          <p:cNvSpPr txBox="1"/>
          <p:nvPr/>
        </p:nvSpPr>
        <p:spPr>
          <a:xfrm>
            <a:off x="569934" y="2396646"/>
            <a:ext cx="1062415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dirty="0">
                <a:solidFill>
                  <a:srgbClr val="595959"/>
                </a:solidFill>
                <a:latin typeface="Trebuchet MS"/>
                <a:ea typeface="+mn-lt"/>
                <a:cs typeface="+mn-lt"/>
              </a:rPr>
              <a:t>If you choose to complete a trip that meets the overnight and/or day requirements for a higher level of the award than what you are applying for, you may submit it with a lower-level Record Book. If you would like to re-submit your Expedition/Exploration with a higher-level Record Book you may do so, keeping in mind that the National Office will not necessarily approve a trip at a higher level, even if it was approved for a lower level. </a:t>
            </a:r>
            <a:endParaRPr lang="en-US" sz="1600" dirty="0">
              <a:solidFill>
                <a:srgbClr val="595959"/>
              </a:solidFill>
              <a:latin typeface="Trebuchet MS"/>
              <a:cs typeface="Calibri"/>
            </a:endParaRPr>
          </a:p>
          <a:p>
            <a:pPr marL="285750" indent="-285750">
              <a:buFont typeface="Arial" panose="020B0604020202020204" pitchFamily="34" charset="0"/>
              <a:buChar char="•"/>
            </a:pPr>
            <a:endParaRPr lang="en-US" sz="1600" dirty="0">
              <a:solidFill>
                <a:srgbClr val="595959"/>
              </a:solidFill>
              <a:latin typeface="Trebuchet MS"/>
              <a:ea typeface="+mn-lt"/>
              <a:cs typeface="+mn-lt"/>
            </a:endParaRPr>
          </a:p>
          <a:p>
            <a:pPr marL="285750" indent="-285750">
              <a:buFont typeface="Arial" panose="020B0604020202020204" pitchFamily="34" charset="0"/>
              <a:buChar char="•"/>
            </a:pPr>
            <a:r>
              <a:rPr lang="en-US" sz="1600" dirty="0">
                <a:solidFill>
                  <a:srgbClr val="595959"/>
                </a:solidFill>
                <a:latin typeface="Trebuchet MS"/>
                <a:ea typeface="+mn-lt"/>
                <a:cs typeface="+mn-lt"/>
              </a:rPr>
              <a:t>Medal levels of the Award require that the days and nights be consecutive. You cannot combine trips to meet the requirements of the Bronze, Silver or Gold Medal. </a:t>
            </a:r>
            <a:endParaRPr lang="en-US" sz="1600" dirty="0">
              <a:solidFill>
                <a:srgbClr val="595959"/>
              </a:solidFill>
              <a:latin typeface="Trebuchet MS"/>
              <a:cs typeface="Calibri" panose="020F0502020204030204"/>
            </a:endParaRPr>
          </a:p>
          <a:p>
            <a:pPr marL="285750" indent="-285750">
              <a:buFont typeface="Arial" panose="020B0604020202020204" pitchFamily="34" charset="0"/>
              <a:buChar char="•"/>
            </a:pPr>
            <a:endParaRPr lang="en-US" sz="1600" dirty="0">
              <a:solidFill>
                <a:srgbClr val="595959"/>
              </a:solidFill>
              <a:latin typeface="Trebuchet MS"/>
              <a:cs typeface="Calibri" panose="020F0502020204030204"/>
            </a:endParaRPr>
          </a:p>
          <a:p>
            <a:pPr marL="285750" indent="-285750">
              <a:buFont typeface="Arial" panose="020B0604020202020204" pitchFamily="34" charset="0"/>
              <a:buChar char="•"/>
            </a:pPr>
            <a:r>
              <a:rPr lang="en-US" sz="1600" dirty="0">
                <a:solidFill>
                  <a:srgbClr val="595959"/>
                </a:solidFill>
                <a:latin typeface="Trebuchet MS"/>
                <a:ea typeface="+mn-lt"/>
                <a:cs typeface="+mn-lt"/>
              </a:rPr>
              <a:t>You only need to submit one Expedition/Exploration with each Record Book submission. For example, if your first Record Book submission is for the Silver Medal, you only need to submit a two consecutive overnight trip. You do not need to submit a one-day trip for the Bronze Certificate, a two-day trip for the Silver Certificate, etc. </a:t>
            </a:r>
            <a:endParaRPr lang="en-US" sz="1600" dirty="0">
              <a:solidFill>
                <a:srgbClr val="595959"/>
              </a:solidFill>
              <a:latin typeface="Trebuchet MS"/>
              <a:cs typeface="Calibri"/>
            </a:endParaRPr>
          </a:p>
          <a:p>
            <a:pPr marL="285750" indent="-285750">
              <a:buFont typeface="Arial" panose="020B0604020202020204" pitchFamily="34" charset="0"/>
              <a:buChar char="•"/>
            </a:pPr>
            <a:endParaRPr lang="en-US" sz="1600" dirty="0">
              <a:solidFill>
                <a:srgbClr val="595959"/>
              </a:solidFill>
              <a:latin typeface="Trebuchet MS"/>
              <a:ea typeface="+mn-lt"/>
              <a:cs typeface="+mn-lt"/>
            </a:endParaRPr>
          </a:p>
          <a:p>
            <a:pPr marL="285750" indent="-285750">
              <a:buFont typeface="Arial" panose="020B0604020202020204" pitchFamily="34" charset="0"/>
              <a:buChar char="•"/>
            </a:pPr>
            <a:r>
              <a:rPr lang="en-US" sz="1600" dirty="0">
                <a:solidFill>
                  <a:srgbClr val="595959"/>
                </a:solidFill>
                <a:latin typeface="Trebuchet MS"/>
                <a:ea typeface="+mn-lt"/>
                <a:cs typeface="+mn-lt"/>
              </a:rPr>
              <a:t>Please ensure that you submit a thorough write-up of your trip. The Record Book includes a list of questions to help guide you in your write-up. Your submission should not consist of brief bullet points. </a:t>
            </a:r>
            <a:endParaRPr lang="en-US" sz="1600" dirty="0">
              <a:solidFill>
                <a:srgbClr val="595959"/>
              </a:solidFill>
              <a:latin typeface="Trebuchet MS"/>
              <a:cs typeface="Calibri"/>
            </a:endParaRPr>
          </a:p>
          <a:p>
            <a:pPr marL="285750" indent="-285750">
              <a:buFont typeface="Arial" panose="020B0604020202020204" pitchFamily="34" charset="0"/>
              <a:buChar char="•"/>
            </a:pPr>
            <a:endParaRPr lang="en-US" sz="1600" dirty="0">
              <a:solidFill>
                <a:srgbClr val="595959"/>
              </a:solidFill>
              <a:latin typeface="Trebuchet MS"/>
              <a:cs typeface="Calibri"/>
            </a:endParaRPr>
          </a:p>
          <a:p>
            <a:pPr marL="285750" indent="-285750">
              <a:buFont typeface="Arial" panose="020B0604020202020204" pitchFamily="34" charset="0"/>
              <a:buChar char="•"/>
            </a:pPr>
            <a:endParaRPr lang="en-US" sz="1600" dirty="0">
              <a:solidFill>
                <a:srgbClr val="595959"/>
              </a:solidFill>
              <a:latin typeface="Trebuchet MS"/>
              <a:cs typeface="Calibri"/>
            </a:endParaRPr>
          </a:p>
        </p:txBody>
      </p:sp>
    </p:spTree>
    <p:extLst>
      <p:ext uri="{BB962C8B-B14F-4D97-AF65-F5344CB8AC3E}">
        <p14:creationId xmlns:p14="http://schemas.microsoft.com/office/powerpoint/2010/main" val="308304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368183" y="751887"/>
            <a:ext cx="10048691"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4000" dirty="0">
              <a:solidFill>
                <a:srgbClr val="00004C"/>
              </a:solidFill>
              <a:latin typeface="Perpetua" panose="02020502060401020303" pitchFamily="18" charset="0"/>
            </a:endParaRPr>
          </a:p>
        </p:txBody>
      </p:sp>
      <p:sp>
        <p:nvSpPr>
          <p:cNvPr id="5" name="Rectangle 4"/>
          <p:cNvSpPr>
            <a:spLocks noChangeArrowheads="1"/>
          </p:cNvSpPr>
          <p:nvPr/>
        </p:nvSpPr>
        <p:spPr bwMode="auto">
          <a:xfrm>
            <a:off x="2396883" y="752714"/>
            <a:ext cx="88006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r>
              <a:rPr lang="en-US" altLang="en-US" sz="2400" b="1" dirty="0">
                <a:solidFill>
                  <a:srgbClr val="FFC000"/>
                </a:solidFill>
                <a:latin typeface="Trebuchet MS"/>
              </a:rPr>
              <a:t>VIRTUAL EXPEDITION/EXPLORATIONS</a:t>
            </a:r>
            <a:endParaRPr lang="en-US" sz="2400" dirty="0">
              <a:solidFill>
                <a:srgbClr val="FFC000"/>
              </a:solidFill>
            </a:endParaRP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465257" y="6026990"/>
            <a:ext cx="4557488" cy="646331"/>
          </a:xfrm>
          <a:prstGeom prst="rect">
            <a:avLst/>
          </a:prstGeom>
          <a:noFill/>
        </p:spPr>
        <p:txBody>
          <a:bodyPr wrap="square" rtlCol="0">
            <a:spAutoFit/>
          </a:bodyPr>
          <a:lstStyle/>
          <a:p>
            <a:r>
              <a:rPr lang="en-US" b="1" i="1" dirty="0">
                <a:solidFill>
                  <a:schemeClr val="bg1"/>
                </a:solidFill>
                <a:latin typeface="Trebuchet MS" panose="020B0603020202020204" pitchFamily="34" charset="0"/>
              </a:rPr>
              <a:t>Immersion in an unfamiliar</a:t>
            </a:r>
          </a:p>
          <a:p>
            <a:r>
              <a:rPr lang="en-US" b="1" i="1" dirty="0">
                <a:solidFill>
                  <a:schemeClr val="bg1"/>
                </a:solidFill>
                <a:latin typeface="Trebuchet MS" panose="020B0603020202020204" pitchFamily="34" charset="0"/>
              </a:rPr>
              <a:t>environment or culture</a:t>
            </a:r>
          </a:p>
        </p:txBody>
      </p:sp>
      <p:sp>
        <p:nvSpPr>
          <p:cNvPr id="2" name="TextBox 1">
            <a:extLst>
              <a:ext uri="{FF2B5EF4-FFF2-40B4-BE49-F238E27FC236}">
                <a16:creationId xmlns:a16="http://schemas.microsoft.com/office/drawing/2014/main" id="{D5F65DEF-EA83-453B-A79E-DB188585FECA}"/>
              </a:ext>
            </a:extLst>
          </p:cNvPr>
          <p:cNvSpPr txBox="1"/>
          <p:nvPr/>
        </p:nvSpPr>
        <p:spPr>
          <a:xfrm>
            <a:off x="491883" y="2428677"/>
            <a:ext cx="6285192"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DA1F3C"/>
                </a:solidFill>
                <a:latin typeface="Trebuchet MS"/>
                <a:ea typeface="Open Sans"/>
                <a:cs typeface="Open Sans"/>
              </a:rPr>
              <a:t>Accommodation extended FOR GOOD</a:t>
            </a:r>
          </a:p>
          <a:p>
            <a:endParaRPr lang="en-US" dirty="0">
              <a:latin typeface="Trebuchet MS"/>
              <a:ea typeface="Open Sans"/>
              <a:cs typeface="Open Sans"/>
            </a:endParaRPr>
          </a:p>
          <a:p>
            <a:r>
              <a:rPr lang="en-US" dirty="0">
                <a:latin typeface="Trebuchet MS"/>
                <a:ea typeface="Open Sans"/>
                <a:cs typeface="Open Sans"/>
              </a:rPr>
              <a:t>All participants will be able to submit Virtual Expeditions/Explorations with modified guidelines</a:t>
            </a:r>
          </a:p>
          <a:p>
            <a:pPr marL="285750" indent="-285750">
              <a:buFont typeface="Arial" panose="020B0604020202020204" pitchFamily="34" charset="0"/>
              <a:buChar char="•"/>
            </a:pPr>
            <a:endParaRPr lang="en-US" dirty="0">
              <a:latin typeface="Trebuchet MS"/>
              <a:ea typeface="Open Sans"/>
              <a:cs typeface="Open Sans"/>
            </a:endParaRPr>
          </a:p>
          <a:p>
            <a:pPr marL="285750" indent="-285750">
              <a:buFont typeface="Arial" panose="020B0604020202020204" pitchFamily="34" charset="0"/>
              <a:buChar char="•"/>
            </a:pPr>
            <a:r>
              <a:rPr lang="en-US" b="1" dirty="0">
                <a:latin typeface="Trebuchet MS"/>
                <a:ea typeface="Open Sans"/>
                <a:cs typeface="Open Sans"/>
              </a:rPr>
              <a:t>Participants will choose a country or location and pick activities to explore the history, culture, and customs</a:t>
            </a:r>
            <a:r>
              <a:rPr lang="en-US" dirty="0">
                <a:latin typeface="Trebuchet MS"/>
                <a:ea typeface="Open Sans"/>
                <a:cs typeface="Open Sans"/>
              </a:rPr>
              <a:t>.</a:t>
            </a:r>
          </a:p>
          <a:p>
            <a:pPr marL="742950" lvl="1" indent="-285750">
              <a:buFont typeface="Arial" panose="020B0604020202020204" pitchFamily="34" charset="0"/>
              <a:buChar char="•"/>
            </a:pPr>
            <a:r>
              <a:rPr lang="en-US" dirty="0">
                <a:latin typeface="Trebuchet MS"/>
                <a:ea typeface="Open Sans"/>
                <a:cs typeface="Open Sans"/>
              </a:rPr>
              <a:t>Taste of the world, interview a local, landmark review, virtual museum tour, etc.</a:t>
            </a:r>
          </a:p>
          <a:p>
            <a:pPr marL="742950" lvl="1" indent="-285750">
              <a:buFont typeface="Arial" panose="020B0604020202020204" pitchFamily="34" charset="0"/>
              <a:buChar char="•"/>
            </a:pPr>
            <a:r>
              <a:rPr lang="en-US" b="1" dirty="0">
                <a:latin typeface="Trebuchet MS"/>
                <a:ea typeface="Open Sans"/>
                <a:cs typeface="Open Sans"/>
              </a:rPr>
              <a:t>NEW! </a:t>
            </a:r>
            <a:r>
              <a:rPr lang="en-US" dirty="0">
                <a:latin typeface="Trebuchet MS"/>
                <a:ea typeface="Open Sans"/>
                <a:cs typeface="Open Sans"/>
              </a:rPr>
              <a:t>New activities will be added next year</a:t>
            </a:r>
          </a:p>
          <a:p>
            <a:pPr marL="285750" indent="-285750">
              <a:buFont typeface="Arial" panose="020B0604020202020204" pitchFamily="34" charset="0"/>
              <a:buChar char="•"/>
            </a:pPr>
            <a:r>
              <a:rPr lang="en-US" b="1" dirty="0">
                <a:latin typeface="Trebuchet MS"/>
              </a:rPr>
              <a:t>Participants must complete both their virtual activity questions </a:t>
            </a:r>
            <a:r>
              <a:rPr lang="en-US" b="1" i="1" dirty="0">
                <a:latin typeface="Trebuchet MS"/>
              </a:rPr>
              <a:t>and </a:t>
            </a:r>
            <a:r>
              <a:rPr lang="en-US" b="1" dirty="0">
                <a:latin typeface="Trebuchet MS"/>
              </a:rPr>
              <a:t>the</a:t>
            </a:r>
            <a:r>
              <a:rPr lang="en-US" b="1" i="1" dirty="0">
                <a:latin typeface="Trebuchet MS"/>
              </a:rPr>
              <a:t> </a:t>
            </a:r>
            <a:r>
              <a:rPr lang="en-US" b="1" dirty="0">
                <a:latin typeface="Trebuchet MS"/>
              </a:rPr>
              <a:t>write-up questions. </a:t>
            </a:r>
            <a:endParaRPr lang="en-US" b="1" u="sng" dirty="0">
              <a:latin typeface="Trebuchet MS"/>
            </a:endParaRPr>
          </a:p>
          <a:p>
            <a:pPr marL="285750" indent="-285750">
              <a:buFont typeface="Arial" panose="020B0604020202020204" pitchFamily="34" charset="0"/>
              <a:buChar char="•"/>
            </a:pPr>
            <a:endParaRPr lang="en-US" sz="1600" dirty="0">
              <a:solidFill>
                <a:srgbClr val="595959"/>
              </a:solidFill>
              <a:latin typeface="Trebuchet MS"/>
              <a:ea typeface="Open Sans"/>
              <a:cs typeface="Open Sans"/>
            </a:endParaRPr>
          </a:p>
          <a:p>
            <a:pPr lvl="1"/>
            <a:endParaRPr lang="en-US" sz="1600" dirty="0">
              <a:solidFill>
                <a:srgbClr val="595959"/>
              </a:solidFill>
              <a:latin typeface="Trebuchet MS"/>
              <a:ea typeface="Open Sans"/>
              <a:cs typeface="Open Sans"/>
            </a:endParaRPr>
          </a:p>
        </p:txBody>
      </p:sp>
      <p:pic>
        <p:nvPicPr>
          <p:cNvPr id="3" name="Picture 2">
            <a:extLst>
              <a:ext uri="{FF2B5EF4-FFF2-40B4-BE49-F238E27FC236}">
                <a16:creationId xmlns:a16="http://schemas.microsoft.com/office/drawing/2014/main" id="{686FAA9D-4052-4545-9670-C8C0D4EFA7C1}"/>
              </a:ext>
            </a:extLst>
          </p:cNvPr>
          <p:cNvPicPr>
            <a:picLocks noChangeAspect="1"/>
          </p:cNvPicPr>
          <p:nvPr/>
        </p:nvPicPr>
        <p:blipFill>
          <a:blip r:embed="rId3"/>
          <a:stretch>
            <a:fillRect/>
          </a:stretch>
        </p:blipFill>
        <p:spPr>
          <a:xfrm>
            <a:off x="6909292" y="2703653"/>
            <a:ext cx="4507582" cy="3013945"/>
          </a:xfrm>
          <a:prstGeom prst="rect">
            <a:avLst/>
          </a:prstGeom>
        </p:spPr>
      </p:pic>
    </p:spTree>
    <p:extLst>
      <p:ext uri="{BB962C8B-B14F-4D97-AF65-F5344CB8AC3E}">
        <p14:creationId xmlns:p14="http://schemas.microsoft.com/office/powerpoint/2010/main" val="2703004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368182" y="751887"/>
            <a:ext cx="6775119"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5" name="Rectangle 4"/>
          <p:cNvSpPr>
            <a:spLocks noChangeArrowheads="1"/>
          </p:cNvSpPr>
          <p:nvPr/>
        </p:nvSpPr>
        <p:spPr bwMode="auto">
          <a:xfrm>
            <a:off x="2565006" y="751228"/>
            <a:ext cx="510902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a:r>
              <a:rPr lang="en-US" altLang="en-US" sz="3600" b="1" dirty="0">
                <a:solidFill>
                  <a:schemeClr val="bg1"/>
                </a:solidFill>
                <a:latin typeface="Trebuchet MS"/>
              </a:rPr>
              <a:t>DEADLINES &amp; CRITERIA</a:t>
            </a:r>
            <a:endParaRPr lang="en-US" dirty="0"/>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9">
            <a:extLst>
              <a:ext uri="{FF2B5EF4-FFF2-40B4-BE49-F238E27FC236}">
                <a16:creationId xmlns:a16="http://schemas.microsoft.com/office/drawing/2014/main" id="{E28F5023-8247-4AF8-903F-18F39F26BFCD}"/>
              </a:ext>
            </a:extLst>
          </p:cNvPr>
          <p:cNvGraphicFramePr>
            <a:graphicFrameLocks noGrp="1"/>
          </p:cNvGraphicFramePr>
          <p:nvPr>
            <p:extLst>
              <p:ext uri="{D42A27DB-BD31-4B8C-83A1-F6EECF244321}">
                <p14:modId xmlns:p14="http://schemas.microsoft.com/office/powerpoint/2010/main" val="4178383222"/>
              </p:ext>
            </p:extLst>
          </p:nvPr>
        </p:nvGraphicFramePr>
        <p:xfrm>
          <a:off x="1662812" y="2788039"/>
          <a:ext cx="8508998" cy="1661710"/>
        </p:xfrm>
        <a:graphic>
          <a:graphicData uri="http://schemas.openxmlformats.org/drawingml/2006/table">
            <a:tbl>
              <a:tblPr firstRow="1" bandRow="1">
                <a:tableStyleId>{35758FB7-9AC5-4552-8A53-C91805E547FA}</a:tableStyleId>
              </a:tblPr>
              <a:tblGrid>
                <a:gridCol w="4254499">
                  <a:extLst>
                    <a:ext uri="{9D8B030D-6E8A-4147-A177-3AD203B41FA5}">
                      <a16:colId xmlns:a16="http://schemas.microsoft.com/office/drawing/2014/main" val="506388515"/>
                    </a:ext>
                  </a:extLst>
                </a:gridCol>
                <a:gridCol w="4254499">
                  <a:extLst>
                    <a:ext uri="{9D8B030D-6E8A-4147-A177-3AD203B41FA5}">
                      <a16:colId xmlns:a16="http://schemas.microsoft.com/office/drawing/2014/main" val="1535997586"/>
                    </a:ext>
                  </a:extLst>
                </a:gridCol>
              </a:tblGrid>
              <a:tr h="830855">
                <a:tc>
                  <a:txBody>
                    <a:bodyPr/>
                    <a:lstStyle/>
                    <a:p>
                      <a:pPr algn="ctr"/>
                      <a:r>
                        <a:rPr lang="en-US" sz="2400" dirty="0">
                          <a:latin typeface="Trebuchet MS"/>
                        </a:rPr>
                        <a:t>GOLD MEDALIST DEADLINE</a:t>
                      </a:r>
                    </a:p>
                  </a:txBody>
                  <a:tcPr anchor="ctr">
                    <a:lnL w="38100">
                      <a:solidFill>
                        <a:schemeClr val="tx1"/>
                      </a:solidFill>
                    </a:lnL>
                    <a:lnR w="38100">
                      <a:solidFill>
                        <a:schemeClr val="bg1"/>
                      </a:solidFill>
                    </a:lnR>
                    <a:lnT w="38100">
                      <a:solidFill>
                        <a:schemeClr val="tx1"/>
                      </a:solidFill>
                    </a:lnT>
                    <a:lnB w="0">
                      <a:noFill/>
                    </a:lnB>
                    <a:solidFill>
                      <a:srgbClr val="0A3A52"/>
                    </a:solidFill>
                  </a:tcPr>
                </a:tc>
                <a:tc>
                  <a:txBody>
                    <a:bodyPr/>
                    <a:lstStyle/>
                    <a:p>
                      <a:pPr algn="ctr"/>
                      <a:r>
                        <a:rPr lang="en-US" sz="2400" b="1" dirty="0">
                          <a:latin typeface="Trebuchet MS"/>
                        </a:rPr>
                        <a:t>GOLD REVISION DEADLINES</a:t>
                      </a:r>
                    </a:p>
                  </a:txBody>
                  <a:tcPr anchor="ctr">
                    <a:lnL w="38100">
                      <a:solidFill>
                        <a:schemeClr val="bg1"/>
                      </a:solidFill>
                    </a:lnL>
                    <a:lnR w="38100">
                      <a:solidFill>
                        <a:schemeClr val="tx1"/>
                      </a:solidFill>
                    </a:lnR>
                    <a:lnT w="38100">
                      <a:solidFill>
                        <a:schemeClr val="tx1"/>
                      </a:solidFill>
                    </a:lnT>
                    <a:lnB w="0">
                      <a:noFill/>
                    </a:lnB>
                    <a:solidFill>
                      <a:srgbClr val="0A3A52"/>
                    </a:solidFill>
                  </a:tcPr>
                </a:tc>
                <a:extLst>
                  <a:ext uri="{0D108BD9-81ED-4DB2-BD59-A6C34878D82A}">
                    <a16:rowId xmlns:a16="http://schemas.microsoft.com/office/drawing/2014/main" val="1337123059"/>
                  </a:ext>
                </a:extLst>
              </a:tr>
              <a:tr h="830855">
                <a:tc>
                  <a:txBody>
                    <a:bodyPr/>
                    <a:lstStyle/>
                    <a:p>
                      <a:pPr lvl="0" algn="ctr">
                        <a:buNone/>
                      </a:pPr>
                      <a:r>
                        <a:rPr lang="en-US" sz="2400" b="1" i="0" u="none" strike="noStrike" noProof="0" dirty="0">
                          <a:solidFill>
                            <a:srgbClr val="000000"/>
                          </a:solidFill>
                          <a:latin typeface="Trebuchet MS"/>
                        </a:rPr>
                        <a:t>FEBRUARY 1ST, ANNUALLY</a:t>
                      </a:r>
                      <a:endParaRPr lang="en-US" sz="2400" b="1" dirty="0">
                        <a:solidFill>
                          <a:srgbClr val="000000"/>
                        </a:solidFill>
                        <a:latin typeface="Trebuchet MS"/>
                      </a:endParaRPr>
                    </a:p>
                  </a:txBody>
                  <a:tcPr anchor="ctr">
                    <a:lnL w="38100">
                      <a:solidFill>
                        <a:schemeClr val="tx1"/>
                      </a:solidFill>
                    </a:lnL>
                    <a:lnR w="38100">
                      <a:solidFill>
                        <a:schemeClr val="tx1"/>
                      </a:solidFill>
                    </a:lnR>
                    <a:lnT w="0">
                      <a:noFill/>
                    </a:lnT>
                    <a:lnB w="38100">
                      <a:solidFill>
                        <a:schemeClr val="tx1"/>
                      </a:solidFill>
                    </a:lnB>
                    <a:solidFill>
                      <a:schemeClr val="bg1"/>
                    </a:solidFill>
                  </a:tcPr>
                </a:tc>
                <a:tc>
                  <a:txBody>
                    <a:bodyPr/>
                    <a:lstStyle/>
                    <a:p>
                      <a:pPr algn="ctr"/>
                      <a:r>
                        <a:rPr lang="en-US" sz="2400" b="1" dirty="0">
                          <a:solidFill>
                            <a:srgbClr val="000000"/>
                          </a:solidFill>
                          <a:latin typeface="Trebuchet MS"/>
                        </a:rPr>
                        <a:t>MARCH 15TH, ANNUALLY</a:t>
                      </a:r>
                    </a:p>
                  </a:txBody>
                  <a:tcPr anchor="ctr">
                    <a:lnL w="38100">
                      <a:solidFill>
                        <a:schemeClr val="tx1"/>
                      </a:solidFill>
                    </a:lnL>
                    <a:lnR w="38100">
                      <a:solidFill>
                        <a:schemeClr val="tx1"/>
                      </a:solidFill>
                    </a:lnR>
                    <a:lnT w="0">
                      <a:noFill/>
                    </a:lnT>
                    <a:lnB w="38100">
                      <a:solidFill>
                        <a:schemeClr val="tx1"/>
                      </a:solidFill>
                    </a:lnB>
                    <a:solidFill>
                      <a:schemeClr val="bg1"/>
                    </a:solidFill>
                  </a:tcPr>
                </a:tc>
                <a:extLst>
                  <a:ext uri="{0D108BD9-81ED-4DB2-BD59-A6C34878D82A}">
                    <a16:rowId xmlns:a16="http://schemas.microsoft.com/office/drawing/2014/main" val="1271442605"/>
                  </a:ext>
                </a:extLst>
              </a:tr>
            </a:tbl>
          </a:graphicData>
        </a:graphic>
      </p:graphicFrame>
    </p:spTree>
    <p:extLst>
      <p:ext uri="{BB962C8B-B14F-4D97-AF65-F5344CB8AC3E}">
        <p14:creationId xmlns:p14="http://schemas.microsoft.com/office/powerpoint/2010/main" val="2624677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CDBEFD9-51E6-407F-B957-4C0444A01756}"/>
              </a:ext>
              <a:ext uri="{C183D7F6-B498-43B3-948B-1728B52AA6E4}">
                <adec:decorative xmlns:adec="http://schemas.microsoft.com/office/drawing/2017/decorative" val="0"/>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6230341" y="77644"/>
            <a:ext cx="5846142" cy="3967582"/>
          </a:xfrm>
          <a:prstGeom prst="rect">
            <a:avLst/>
          </a:prstGeom>
        </p:spPr>
      </p:pic>
      <p:sp>
        <p:nvSpPr>
          <p:cNvPr id="4" name="Rectangle 3"/>
          <p:cNvSpPr>
            <a:spLocks noChangeArrowheads="1"/>
          </p:cNvSpPr>
          <p:nvPr/>
        </p:nvSpPr>
        <p:spPr bwMode="auto">
          <a:xfrm>
            <a:off x="1368183" y="751887"/>
            <a:ext cx="5424500" cy="1143000"/>
          </a:xfrm>
          <a:prstGeom prst="rect">
            <a:avLst/>
          </a:prstGeom>
          <a:solidFill>
            <a:schemeClr val="accent4">
              <a:lumMod val="60000"/>
              <a:lumOff val="40000"/>
            </a:schemeClr>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5" name="Rectangle 4"/>
          <p:cNvSpPr>
            <a:spLocks noChangeArrowheads="1"/>
          </p:cNvSpPr>
          <p:nvPr/>
        </p:nvSpPr>
        <p:spPr bwMode="auto">
          <a:xfrm>
            <a:off x="2168283" y="723686"/>
            <a:ext cx="42826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dirty="0">
                <a:solidFill>
                  <a:schemeClr val="tx1"/>
                </a:solidFill>
                <a:latin typeface="Trebuchet MS" panose="020B0603020202020204" pitchFamily="34" charset="0"/>
              </a:rPr>
              <a:t>ADVISOR &amp; VALIDATOR GUIDE</a:t>
            </a:r>
          </a:p>
        </p:txBody>
      </p:sp>
      <p:sp>
        <p:nvSpPr>
          <p:cNvPr id="6" name="Oval 5"/>
          <p:cNvSpPr>
            <a:spLocks noChangeArrowheads="1"/>
          </p:cNvSpPr>
          <p:nvPr/>
        </p:nvSpPr>
        <p:spPr bwMode="auto">
          <a:xfrm>
            <a:off x="415683" y="389858"/>
            <a:ext cx="1905000" cy="1905000"/>
          </a:xfrm>
          <a:prstGeom prst="ellipse">
            <a:avLst/>
          </a:prstGeom>
          <a:solidFill>
            <a:schemeClr val="accent4">
              <a:lumMod val="60000"/>
              <a:lumOff val="40000"/>
            </a:schemeClr>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91883" y="2646774"/>
            <a:ext cx="5886506" cy="3876959"/>
          </a:xfrm>
          <a:prstGeom prst="rect">
            <a:avLst/>
          </a:prstGeom>
          <a:no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2800" b="0" i="0" u="none" strike="noStrike" kern="1200" cap="none" spc="0" normalizeH="0" baseline="0" noProof="0" dirty="0">
                <a:ln>
                  <a:noFill/>
                </a:ln>
                <a:solidFill>
                  <a:srgbClr val="595959"/>
                </a:solidFill>
                <a:effectLst/>
                <a:uLnTx/>
                <a:uFillTx/>
                <a:latin typeface="Trebuchet MS" panose="020B0603020202020204" pitchFamily="34" charset="0"/>
              </a:rPr>
              <a:t>As an </a:t>
            </a:r>
            <a:r>
              <a:rPr kumimoji="0" lang="en-US" sz="2800" b="1" i="0" u="none" strike="noStrike" kern="1200" cap="none" spc="0" normalizeH="0" baseline="0" noProof="0" dirty="0">
                <a:ln>
                  <a:noFill/>
                </a:ln>
                <a:solidFill>
                  <a:srgbClr val="595959"/>
                </a:solidFill>
                <a:effectLst/>
                <a:uLnTx/>
                <a:uFillTx/>
                <a:latin typeface="Trebuchet MS" panose="020B0603020202020204" pitchFamily="34" charset="0"/>
              </a:rPr>
              <a:t>Advisor</a:t>
            </a:r>
            <a:r>
              <a:rPr kumimoji="0" lang="en-US" sz="2800" b="0" i="0" u="none" strike="noStrike" kern="1200" cap="none" spc="0" normalizeH="0" baseline="0" noProof="0" dirty="0">
                <a:ln>
                  <a:noFill/>
                </a:ln>
                <a:solidFill>
                  <a:srgbClr val="595959"/>
                </a:solidFill>
                <a:effectLst/>
                <a:uLnTx/>
                <a:uFillTx/>
                <a:latin typeface="Trebuchet MS" panose="020B0603020202020204" pitchFamily="34" charset="0"/>
              </a:rPr>
              <a:t> or </a:t>
            </a:r>
            <a:r>
              <a:rPr kumimoji="0" lang="en-US" sz="2800" b="1" i="0" u="none" strike="noStrike" kern="1200" cap="none" spc="0" normalizeH="0" baseline="0" noProof="0" dirty="0">
                <a:ln>
                  <a:noFill/>
                </a:ln>
                <a:solidFill>
                  <a:srgbClr val="595959"/>
                </a:solidFill>
                <a:effectLst/>
                <a:uLnTx/>
                <a:uFillTx/>
                <a:latin typeface="Trebuchet MS" panose="020B0603020202020204" pitchFamily="34" charset="0"/>
              </a:rPr>
              <a:t>Validator</a:t>
            </a:r>
            <a:r>
              <a:rPr kumimoji="0" lang="en-US" sz="2800" b="0" i="0" u="none" strike="noStrike" kern="1200" cap="none" spc="0" normalizeH="0" baseline="0" noProof="0" dirty="0">
                <a:ln>
                  <a:noFill/>
                </a:ln>
                <a:solidFill>
                  <a:srgbClr val="595959"/>
                </a:solidFill>
                <a:effectLst/>
                <a:uLnTx/>
                <a:uFillTx/>
                <a:latin typeface="Trebuchet MS" panose="020B0603020202020204" pitchFamily="34" charset="0"/>
              </a:rPr>
              <a:t>, you play an important role!</a:t>
            </a:r>
          </a:p>
          <a:p>
            <a:pPr marR="0" lvl="1" algn="l" defTabSz="914400" rtl="0" eaLnBrk="1" fontAlgn="auto" latinLnBrk="0" hangingPunct="1">
              <a:lnSpc>
                <a:spcPct val="90000"/>
              </a:lnSpc>
              <a:spcBef>
                <a:spcPts val="500"/>
              </a:spcBef>
              <a:spcAft>
                <a:spcPts val="0"/>
              </a:spcAft>
              <a:buClrTx/>
              <a:buSzTx/>
              <a:tabLst/>
              <a:defRPr/>
            </a:pPr>
            <a:r>
              <a:rPr kumimoji="0" lang="en-US" sz="2400" b="1" i="0" u="none" strike="noStrike" kern="1200" cap="none" spc="0" normalizeH="0" baseline="0" noProof="0" dirty="0">
                <a:ln>
                  <a:noFill/>
                </a:ln>
                <a:solidFill>
                  <a:srgbClr val="595959"/>
                </a:solidFill>
                <a:effectLst/>
                <a:uLnTx/>
                <a:uFillTx/>
                <a:latin typeface="Trebuchet MS" panose="020B0603020202020204" pitchFamily="34" charset="0"/>
              </a:rPr>
              <a:t>Advisors</a:t>
            </a:r>
            <a:r>
              <a:rPr kumimoji="0" lang="en-US" sz="2400" b="0" i="0" u="none" strike="noStrike" kern="1200" cap="none" spc="0" normalizeH="0" baseline="0" noProof="0" dirty="0">
                <a:ln>
                  <a:noFill/>
                </a:ln>
                <a:solidFill>
                  <a:srgbClr val="595959"/>
                </a:solidFill>
                <a:effectLst/>
                <a:uLnTx/>
                <a:uFillTx/>
                <a:latin typeface="Trebuchet MS" panose="020B0603020202020204" pitchFamily="34" charset="0"/>
              </a:rPr>
              <a:t> guide participants through the goal-setting process in each of the four program areas and monitor their progress toward the Congressional Award.</a:t>
            </a:r>
          </a:p>
          <a:p>
            <a:pPr marR="0" lvl="1" algn="l" defTabSz="914400" rtl="0" eaLnBrk="1" fontAlgn="auto" latinLnBrk="0" hangingPunct="1">
              <a:lnSpc>
                <a:spcPct val="90000"/>
              </a:lnSpc>
              <a:spcBef>
                <a:spcPts val="500"/>
              </a:spcBef>
              <a:spcAft>
                <a:spcPts val="0"/>
              </a:spcAft>
              <a:buClrTx/>
              <a:buSzTx/>
              <a:tabLst/>
              <a:defRPr/>
            </a:pPr>
            <a:r>
              <a:rPr kumimoji="0" lang="en-US" sz="2400" b="1" i="0" u="none" strike="noStrike" kern="1200" cap="none" spc="0" normalizeH="0" baseline="0" noProof="0" dirty="0">
                <a:ln>
                  <a:noFill/>
                </a:ln>
                <a:solidFill>
                  <a:srgbClr val="595959"/>
                </a:solidFill>
                <a:effectLst/>
                <a:uLnTx/>
                <a:uFillTx/>
                <a:latin typeface="Trebuchet MS" panose="020B0603020202020204" pitchFamily="34" charset="0"/>
              </a:rPr>
              <a:t>Validators</a:t>
            </a:r>
            <a:r>
              <a:rPr kumimoji="0" lang="en-US" sz="2400" b="0" i="0" u="none" strike="noStrike" kern="1200" cap="none" spc="0" normalizeH="0" baseline="0" noProof="0" dirty="0">
                <a:ln>
                  <a:noFill/>
                </a:ln>
                <a:solidFill>
                  <a:srgbClr val="595959"/>
                </a:solidFill>
                <a:effectLst/>
                <a:uLnTx/>
                <a:uFillTx/>
                <a:latin typeface="Trebuchet MS" panose="020B0603020202020204" pitchFamily="34" charset="0"/>
              </a:rPr>
              <a:t> assist the participant with individual activities.</a:t>
            </a:r>
          </a:p>
          <a:p>
            <a:endParaRPr lang="en-US" dirty="0">
              <a:solidFill>
                <a:srgbClr val="595959"/>
              </a:solidFill>
              <a:latin typeface="Trebuchet MS" panose="020B0603020202020204" pitchFamily="34" charset="0"/>
            </a:endParaRPr>
          </a:p>
          <a:p>
            <a:endParaRPr lang="en-US" dirty="0">
              <a:solidFill>
                <a:srgbClr val="595959"/>
              </a:solidFill>
              <a:latin typeface="Trebuchet MS" panose="020B0603020202020204" pitchFamily="34" charset="0"/>
            </a:endParaRPr>
          </a:p>
        </p:txBody>
      </p:sp>
      <p:sp>
        <p:nvSpPr>
          <p:cNvPr id="10" name="TextBox 9">
            <a:extLst>
              <a:ext uri="{FF2B5EF4-FFF2-40B4-BE49-F238E27FC236}">
                <a16:creationId xmlns:a16="http://schemas.microsoft.com/office/drawing/2014/main" id="{99D689A2-49D6-4DEB-B0F8-CADEB4138934}"/>
              </a:ext>
            </a:extLst>
          </p:cNvPr>
          <p:cNvSpPr txBox="1"/>
          <p:nvPr/>
        </p:nvSpPr>
        <p:spPr>
          <a:xfrm>
            <a:off x="8024446" y="4822814"/>
            <a:ext cx="2257932" cy="92333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dirty="0">
                <a:solidFill>
                  <a:srgbClr val="0A3A52"/>
                </a:solidFill>
                <a:hlinkClick r:id="rId4"/>
              </a:rPr>
              <a:t>Check out full advisor/validator guide here!</a:t>
            </a:r>
            <a:endParaRPr lang="en-US" b="1" dirty="0">
              <a:solidFill>
                <a:srgbClr val="0A3A52"/>
              </a:solidFill>
            </a:endParaRPr>
          </a:p>
        </p:txBody>
      </p:sp>
    </p:spTree>
    <p:extLst>
      <p:ext uri="{BB962C8B-B14F-4D97-AF65-F5344CB8AC3E}">
        <p14:creationId xmlns:p14="http://schemas.microsoft.com/office/powerpoint/2010/main" val="3714628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368183" y="751887"/>
            <a:ext cx="5424500" cy="1143000"/>
          </a:xfrm>
          <a:prstGeom prst="rect">
            <a:avLst/>
          </a:prstGeom>
          <a:solidFill>
            <a:schemeClr val="accent4">
              <a:lumMod val="60000"/>
              <a:lumOff val="40000"/>
            </a:schemeClr>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5" name="Rectangle 4"/>
          <p:cNvSpPr>
            <a:spLocks noChangeArrowheads="1"/>
          </p:cNvSpPr>
          <p:nvPr/>
        </p:nvSpPr>
        <p:spPr bwMode="auto">
          <a:xfrm>
            <a:off x="2244483" y="732442"/>
            <a:ext cx="42826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dirty="0">
                <a:solidFill>
                  <a:schemeClr val="tx1"/>
                </a:solidFill>
                <a:latin typeface="Trebuchet MS" panose="020B0603020202020204" pitchFamily="34" charset="0"/>
              </a:rPr>
              <a:t>YOUR ROLE AS THE ADVISOR:</a:t>
            </a:r>
          </a:p>
        </p:txBody>
      </p:sp>
      <p:sp>
        <p:nvSpPr>
          <p:cNvPr id="6" name="Oval 5"/>
          <p:cNvSpPr>
            <a:spLocks noChangeArrowheads="1"/>
          </p:cNvSpPr>
          <p:nvPr/>
        </p:nvSpPr>
        <p:spPr bwMode="auto">
          <a:xfrm>
            <a:off x="415683" y="389858"/>
            <a:ext cx="1905000" cy="1905000"/>
          </a:xfrm>
          <a:prstGeom prst="ellipse">
            <a:avLst/>
          </a:prstGeom>
          <a:solidFill>
            <a:schemeClr val="accent4">
              <a:lumMod val="60000"/>
              <a:lumOff val="40000"/>
            </a:schemeClr>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59026" y="2314303"/>
            <a:ext cx="7126357" cy="5126019"/>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595959"/>
                </a:solidFill>
                <a:effectLst/>
                <a:uLnTx/>
                <a:uFillTx/>
                <a:latin typeface="Trebuchet MS" panose="020B0603020202020204" pitchFamily="34" charset="0"/>
              </a:rPr>
              <a:t>Review the Congressional Award requirements and guidelines as provided in the program booklet</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595959"/>
                </a:solidFill>
                <a:effectLst/>
                <a:uLnTx/>
                <a:uFillTx/>
                <a:latin typeface="Trebuchet MS" panose="020B0603020202020204" pitchFamily="34" charset="0"/>
              </a:rPr>
              <a:t>Assist the participant in setting goals</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595959"/>
                </a:solidFill>
                <a:effectLst/>
                <a:uLnTx/>
                <a:uFillTx/>
                <a:latin typeface="Trebuchet MS" panose="020B0603020202020204" pitchFamily="34" charset="0"/>
              </a:rPr>
              <a:t>Identify appropriate activities and qualified Validators</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595959"/>
                </a:solidFill>
                <a:effectLst/>
                <a:uLnTx/>
                <a:uFillTx/>
                <a:latin typeface="Trebuchet MS" panose="020B0603020202020204" pitchFamily="34" charset="0"/>
              </a:rPr>
              <a:t>Maintain periodic contact with the participant</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595959"/>
                </a:solidFill>
                <a:effectLst/>
                <a:uLnTx/>
                <a:uFillTx/>
                <a:latin typeface="Trebuchet MS" panose="020B0603020202020204" pitchFamily="34" charset="0"/>
              </a:rPr>
              <a:t>Help the participant revise and set new goals and find activities to achieve them</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595959"/>
                </a:solidFill>
                <a:effectLst/>
                <a:uLnTx/>
                <a:uFillTx/>
                <a:latin typeface="Trebuchet MS" panose="020B0603020202020204" pitchFamily="34" charset="0"/>
              </a:rPr>
              <a:t>Encourage the participant to obtain digital signatures from their validators</a:t>
            </a:r>
          </a:p>
          <a:p>
            <a:pPr marL="342900" indent="-342900">
              <a:lnSpc>
                <a:spcPct val="90000"/>
              </a:lnSpc>
              <a:spcBef>
                <a:spcPts val="1000"/>
              </a:spcBef>
              <a:buFont typeface="+mj-lt"/>
              <a:buAutoNum type="arabicPeriod"/>
              <a:defRPr/>
            </a:pPr>
            <a:r>
              <a:rPr kumimoji="0" lang="en-US" sz="1600" b="0" i="0" u="none" strike="noStrike" kern="1200" cap="none" spc="0" normalizeH="0" baseline="0" noProof="0" dirty="0">
                <a:ln>
                  <a:noFill/>
                </a:ln>
                <a:solidFill>
                  <a:srgbClr val="595959"/>
                </a:solidFill>
                <a:effectLst/>
                <a:uLnTx/>
                <a:uFillTx/>
                <a:latin typeface="Trebuchet MS"/>
              </a:rPr>
              <a:t>Once the participant has completed their Submittable </a:t>
            </a:r>
            <a:r>
              <a:rPr lang="en-US" sz="1600" dirty="0">
                <a:solidFill>
                  <a:srgbClr val="595959"/>
                </a:solidFill>
                <a:latin typeface="Trebuchet MS"/>
              </a:rPr>
              <a:t>Record</a:t>
            </a:r>
            <a:r>
              <a:rPr kumimoji="0" lang="en-US" sz="1600" b="0" i="0" u="none" strike="noStrike" kern="1200" cap="none" spc="0" normalizeH="0" baseline="0" noProof="0" dirty="0">
                <a:ln>
                  <a:noFill/>
                </a:ln>
                <a:solidFill>
                  <a:srgbClr val="595959"/>
                </a:solidFill>
                <a:effectLst/>
                <a:uLnTx/>
                <a:uFillTx/>
                <a:latin typeface="Trebuchet MS"/>
              </a:rPr>
              <a:t> </a:t>
            </a:r>
            <a:r>
              <a:rPr lang="en-US" sz="1600" dirty="0">
                <a:solidFill>
                  <a:srgbClr val="595959"/>
                </a:solidFill>
                <a:latin typeface="Trebuchet MS"/>
              </a:rPr>
              <a:t>Book</a:t>
            </a:r>
            <a:r>
              <a:rPr kumimoji="0" lang="en-US" sz="1600" b="0" i="0" u="none" strike="noStrike" kern="1200" cap="none" spc="0" normalizeH="0" baseline="0" noProof="0" dirty="0">
                <a:ln>
                  <a:noFill/>
                </a:ln>
                <a:solidFill>
                  <a:srgbClr val="595959"/>
                </a:solidFill>
                <a:effectLst/>
                <a:uLnTx/>
                <a:uFillTx/>
                <a:latin typeface="Trebuchet MS"/>
              </a:rPr>
              <a:t>, </a:t>
            </a:r>
            <a:r>
              <a:rPr kumimoji="0" lang="en-US" sz="1600" b="1" i="0" u="none" strike="noStrike" kern="1200" cap="none" spc="0" normalizeH="0" baseline="0" noProof="0" dirty="0">
                <a:ln>
                  <a:noFill/>
                </a:ln>
                <a:solidFill>
                  <a:srgbClr val="595959"/>
                </a:solidFill>
                <a:effectLst/>
                <a:uLnTx/>
                <a:uFillTx/>
                <a:latin typeface="Trebuchet MS"/>
              </a:rPr>
              <a:t>review their records and help </a:t>
            </a:r>
            <a:r>
              <a:rPr lang="en-US" sz="1600" b="1" dirty="0">
                <a:solidFill>
                  <a:srgbClr val="595959"/>
                </a:solidFill>
                <a:latin typeface="Trebuchet MS"/>
              </a:rPr>
              <a:t>check the complete</a:t>
            </a:r>
            <a:r>
              <a:rPr kumimoji="0" lang="en-US" sz="1600" b="1" i="0" u="none" strike="noStrike" kern="1200" cap="none" spc="0" normalizeH="0" baseline="0" noProof="0" dirty="0">
                <a:ln>
                  <a:noFill/>
                </a:ln>
                <a:solidFill>
                  <a:srgbClr val="595959"/>
                </a:solidFill>
                <a:effectLst/>
                <a:uLnTx/>
                <a:uFillTx/>
                <a:latin typeface="Trebuchet MS"/>
              </a:rPr>
              <a:t> the online Record Book</a:t>
            </a:r>
            <a:r>
              <a:rPr kumimoji="0" lang="en-US" sz="1600" b="0" i="0" u="none" strike="noStrike" kern="1200" cap="none" spc="0" normalizeH="0" baseline="0" noProof="0" dirty="0">
                <a:ln>
                  <a:noFill/>
                </a:ln>
                <a:solidFill>
                  <a:srgbClr val="595959"/>
                </a:solidFill>
                <a:effectLst/>
                <a:uLnTx/>
                <a:uFillTx/>
                <a:latin typeface="Trebuchet MS"/>
              </a:rPr>
              <a:t>. Please be sure to provide comments.</a:t>
            </a:r>
            <a:endParaRPr lang="en-US" sz="1600" b="0" i="0" u="none" strike="noStrike" kern="1200" cap="none" spc="0" normalizeH="0" baseline="0" noProof="0" dirty="0">
              <a:ln>
                <a:noFill/>
              </a:ln>
              <a:solidFill>
                <a:srgbClr val="595959"/>
              </a:solidFill>
              <a:effectLst/>
              <a:uLnTx/>
              <a:uFillTx/>
              <a:latin typeface="Trebuchet MS"/>
            </a:endParaRP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sng" strike="noStrike" kern="1200" cap="none" spc="0" normalizeH="0" baseline="0" noProof="0" dirty="0">
                <a:ln>
                  <a:noFill/>
                </a:ln>
                <a:solidFill>
                  <a:srgbClr val="595959"/>
                </a:solidFill>
                <a:effectLst/>
                <a:uLnTx/>
                <a:uFillTx/>
                <a:latin typeface="Trebuchet MS"/>
              </a:rPr>
              <a:t>Make certain that the participant pushes ‘save’ on the online Record Book</a:t>
            </a:r>
            <a:endParaRPr lang="en-US" sz="1400" b="0" i="0" u="sng" strike="noStrike" kern="1200" cap="none" spc="0" normalizeH="0" baseline="0" noProof="0" dirty="0">
              <a:ln>
                <a:noFill/>
              </a:ln>
              <a:solidFill>
                <a:srgbClr val="595959"/>
              </a:solidFill>
              <a:effectLst/>
              <a:uLnTx/>
              <a:uFillTx/>
              <a:latin typeface="Trebuchet MS"/>
            </a:endParaRP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595959"/>
                </a:solidFill>
                <a:effectLst/>
                <a:uLnTx/>
                <a:uFillTx/>
                <a:latin typeface="Trebuchet MS" panose="020B0603020202020204" pitchFamily="34" charset="0"/>
              </a:rPr>
              <a:t>Once the participant has submitted their online Record Book, work with them to set new goals and begin working on the next level of the Award!</a:t>
            </a:r>
          </a:p>
          <a:p>
            <a:endParaRPr lang="en-US" dirty="0">
              <a:solidFill>
                <a:srgbClr val="595959"/>
              </a:solidFill>
              <a:latin typeface="Trebuchet MS" panose="020B0603020202020204" pitchFamily="34" charset="0"/>
            </a:endParaRPr>
          </a:p>
          <a:p>
            <a:endParaRPr lang="en-US" dirty="0">
              <a:solidFill>
                <a:srgbClr val="595959"/>
              </a:solidFill>
              <a:latin typeface="Trebuchet MS" panose="020B0603020202020204" pitchFamily="34" charset="0"/>
            </a:endParaRPr>
          </a:p>
        </p:txBody>
      </p:sp>
      <p:pic>
        <p:nvPicPr>
          <p:cNvPr id="3" name="Picture 2" descr="A couple of men in suits&#10;&#10;Description automatically generated with low confidence">
            <a:extLst>
              <a:ext uri="{FF2B5EF4-FFF2-40B4-BE49-F238E27FC236}">
                <a16:creationId xmlns:a16="http://schemas.microsoft.com/office/drawing/2014/main" id="{1C3C5502-F092-4498-9DBA-AC5B4D681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8278" y="1875442"/>
            <a:ext cx="5043721" cy="3362480"/>
          </a:xfrm>
          <a:prstGeom prst="rect">
            <a:avLst/>
          </a:prstGeom>
        </p:spPr>
      </p:pic>
      <p:sp>
        <p:nvSpPr>
          <p:cNvPr id="10" name="TextBox 9">
            <a:extLst>
              <a:ext uri="{FF2B5EF4-FFF2-40B4-BE49-F238E27FC236}">
                <a16:creationId xmlns:a16="http://schemas.microsoft.com/office/drawing/2014/main" id="{2C138BE1-D336-4EDA-83AA-B0D8AB6A8D63}"/>
              </a:ext>
            </a:extLst>
          </p:cNvPr>
          <p:cNvSpPr txBox="1"/>
          <p:nvPr/>
        </p:nvSpPr>
        <p:spPr>
          <a:xfrm>
            <a:off x="8565885" y="571428"/>
            <a:ext cx="2257932" cy="92333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dirty="0">
                <a:solidFill>
                  <a:srgbClr val="0A3A52"/>
                </a:solidFill>
                <a:hlinkClick r:id="rId4"/>
              </a:rPr>
              <a:t>Check out full advisor/validator guide here!</a:t>
            </a:r>
            <a:endParaRPr lang="en-US" b="1" dirty="0">
              <a:solidFill>
                <a:srgbClr val="0A3A52"/>
              </a:solidFill>
            </a:endParaRPr>
          </a:p>
        </p:txBody>
      </p:sp>
    </p:spTree>
    <p:extLst>
      <p:ext uri="{BB962C8B-B14F-4D97-AF65-F5344CB8AC3E}">
        <p14:creationId xmlns:p14="http://schemas.microsoft.com/office/powerpoint/2010/main" val="2597078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246917" y="721659"/>
            <a:ext cx="5424500" cy="1143000"/>
          </a:xfrm>
          <a:prstGeom prst="rect">
            <a:avLst/>
          </a:prstGeom>
          <a:solidFill>
            <a:schemeClr val="accent4">
              <a:lumMod val="60000"/>
              <a:lumOff val="40000"/>
            </a:schemeClr>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5" name="Rectangle 4"/>
          <p:cNvSpPr>
            <a:spLocks noChangeArrowheads="1"/>
          </p:cNvSpPr>
          <p:nvPr/>
        </p:nvSpPr>
        <p:spPr bwMode="auto">
          <a:xfrm>
            <a:off x="5409657" y="721659"/>
            <a:ext cx="42826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dirty="0">
                <a:solidFill>
                  <a:schemeClr val="tx1"/>
                </a:solidFill>
                <a:latin typeface="Trebuchet MS" panose="020B0603020202020204" pitchFamily="34" charset="0"/>
              </a:rPr>
              <a:t>THE ROLE OF THE VALIDATOR:</a:t>
            </a:r>
          </a:p>
        </p:txBody>
      </p:sp>
      <p:sp>
        <p:nvSpPr>
          <p:cNvPr id="6" name="Oval 5"/>
          <p:cNvSpPr>
            <a:spLocks noChangeArrowheads="1"/>
          </p:cNvSpPr>
          <p:nvPr/>
        </p:nvSpPr>
        <p:spPr bwMode="auto">
          <a:xfrm>
            <a:off x="9718917" y="340659"/>
            <a:ext cx="1905000" cy="1905000"/>
          </a:xfrm>
          <a:prstGeom prst="ellipse">
            <a:avLst/>
          </a:prstGeom>
          <a:solidFill>
            <a:schemeClr val="accent4">
              <a:lumMod val="60000"/>
              <a:lumOff val="40000"/>
            </a:schemeClr>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819609" y="416859"/>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246917" y="2321859"/>
            <a:ext cx="6325292" cy="4093428"/>
          </a:xfrm>
          <a:prstGeom prst="rect">
            <a:avLst/>
          </a:prstGeom>
          <a:noFill/>
        </p:spPr>
        <p:txBody>
          <a:bodyPr wrap="square" lIns="91440" tIns="45720" rIns="91440" bIns="45720" rtlCol="0" anchor="t">
            <a:spAutoFit/>
          </a:bodyPr>
          <a:lstStyle/>
          <a:p>
            <a:pPr marL="342900" indent="-342900">
              <a:buFont typeface="+mj-lt"/>
              <a:buAutoNum type="arabicPeriod"/>
            </a:pPr>
            <a:r>
              <a:rPr lang="en-US" sz="2000" dirty="0">
                <a:solidFill>
                  <a:srgbClr val="595959"/>
                </a:solidFill>
                <a:latin typeface="Trebuchet MS" panose="020B0603020202020204" pitchFamily="34" charset="0"/>
              </a:rPr>
              <a:t>Review the Congressional Award requirements and guidelines</a:t>
            </a:r>
          </a:p>
          <a:p>
            <a:pPr marL="342900" indent="-342900">
              <a:buFont typeface="+mj-lt"/>
              <a:buAutoNum type="arabicPeriod"/>
            </a:pPr>
            <a:r>
              <a:rPr lang="en-US" sz="2000" dirty="0">
                <a:solidFill>
                  <a:srgbClr val="595959"/>
                </a:solidFill>
                <a:latin typeface="Trebuchet MS" panose="020B0603020202020204" pitchFamily="34" charset="0"/>
              </a:rPr>
              <a:t>Discuss the specific requirements for the program area in which you’ll be working with the participant</a:t>
            </a:r>
          </a:p>
          <a:p>
            <a:pPr marL="342900" indent="-342900">
              <a:buFont typeface="+mj-lt"/>
              <a:buAutoNum type="arabicPeriod"/>
            </a:pPr>
            <a:r>
              <a:rPr lang="en-US" sz="2000" dirty="0">
                <a:solidFill>
                  <a:srgbClr val="595959"/>
                </a:solidFill>
                <a:latin typeface="Trebuchet MS" panose="020B0603020202020204" pitchFamily="34" charset="0"/>
              </a:rPr>
              <a:t>Help the participant identify their </a:t>
            </a:r>
            <a:r>
              <a:rPr lang="en-US" sz="2000" u="sng" dirty="0">
                <a:solidFill>
                  <a:srgbClr val="595959"/>
                </a:solidFill>
                <a:latin typeface="Trebuchet MS" panose="020B0603020202020204" pitchFamily="34" charset="0"/>
              </a:rPr>
              <a:t>starting level</a:t>
            </a:r>
          </a:p>
          <a:p>
            <a:pPr marL="342900" indent="-342900">
              <a:buFont typeface="+mj-lt"/>
              <a:buAutoNum type="arabicPeriod"/>
            </a:pPr>
            <a:r>
              <a:rPr lang="en-US" sz="2000" dirty="0">
                <a:solidFill>
                  <a:srgbClr val="595959"/>
                </a:solidFill>
                <a:latin typeface="Trebuchet MS" panose="020B0603020202020204" pitchFamily="34" charset="0"/>
              </a:rPr>
              <a:t>Make certain that the participant’s goal is </a:t>
            </a:r>
            <a:r>
              <a:rPr lang="en-US" sz="2000" i="1" dirty="0">
                <a:solidFill>
                  <a:srgbClr val="595959"/>
                </a:solidFill>
                <a:latin typeface="Trebuchet MS" panose="020B0603020202020204" pitchFamily="34" charset="0"/>
              </a:rPr>
              <a:t>personally challenging, achievable, worthwhile, measurable, </a:t>
            </a:r>
            <a:r>
              <a:rPr lang="en-US" sz="2000" dirty="0">
                <a:solidFill>
                  <a:srgbClr val="595959"/>
                </a:solidFill>
                <a:latin typeface="Trebuchet MS" panose="020B0603020202020204" pitchFamily="34" charset="0"/>
              </a:rPr>
              <a:t>and</a:t>
            </a:r>
            <a:r>
              <a:rPr lang="en-US" sz="2000" i="1" dirty="0">
                <a:solidFill>
                  <a:srgbClr val="595959"/>
                </a:solidFill>
                <a:latin typeface="Trebuchet MS" panose="020B0603020202020204" pitchFamily="34" charset="0"/>
              </a:rPr>
              <a:t> fulfilling</a:t>
            </a:r>
            <a:endParaRPr lang="en-US" sz="2000" dirty="0">
              <a:solidFill>
                <a:srgbClr val="595959"/>
              </a:solidFill>
              <a:latin typeface="Trebuchet MS" panose="020B0603020202020204" pitchFamily="34" charset="0"/>
            </a:endParaRPr>
          </a:p>
          <a:p>
            <a:pPr marL="342900" indent="-342900">
              <a:buFont typeface="+mj-lt"/>
              <a:buAutoNum type="arabicPeriod"/>
            </a:pPr>
            <a:r>
              <a:rPr lang="en-US" sz="2000" dirty="0">
                <a:solidFill>
                  <a:srgbClr val="595959"/>
                </a:solidFill>
                <a:latin typeface="Trebuchet MS"/>
              </a:rPr>
              <a:t>Review all of the appropriate documentation and digitally sign their online Record Book via a Submittable notification email. </a:t>
            </a:r>
          </a:p>
          <a:p>
            <a:endParaRPr lang="en-US" sz="2000" dirty="0">
              <a:solidFill>
                <a:srgbClr val="595959"/>
              </a:solidFill>
              <a:latin typeface="Trebuchet MS" panose="020B0603020202020204" pitchFamily="34" charset="0"/>
            </a:endParaRPr>
          </a:p>
        </p:txBody>
      </p:sp>
      <p:pic>
        <p:nvPicPr>
          <p:cNvPr id="3" name="Picture 2" descr="A person shaking another person's hand on a field">
            <a:extLst>
              <a:ext uri="{FF2B5EF4-FFF2-40B4-BE49-F238E27FC236}">
                <a16:creationId xmlns:a16="http://schemas.microsoft.com/office/drawing/2014/main" id="{90D18E4A-B08E-4055-8744-FB97F3ADC4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210" y="167520"/>
            <a:ext cx="4084982" cy="3329378"/>
          </a:xfrm>
          <a:prstGeom prst="rect">
            <a:avLst/>
          </a:prstGeom>
        </p:spPr>
      </p:pic>
      <p:sp>
        <p:nvSpPr>
          <p:cNvPr id="10" name="TextBox 9">
            <a:extLst>
              <a:ext uri="{FF2B5EF4-FFF2-40B4-BE49-F238E27FC236}">
                <a16:creationId xmlns:a16="http://schemas.microsoft.com/office/drawing/2014/main" id="{610CD3AD-4871-4538-8347-A3CA98764B21}"/>
              </a:ext>
            </a:extLst>
          </p:cNvPr>
          <p:cNvSpPr txBox="1"/>
          <p:nvPr/>
        </p:nvSpPr>
        <p:spPr>
          <a:xfrm>
            <a:off x="1058577" y="4522461"/>
            <a:ext cx="2257932" cy="92333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dirty="0">
                <a:solidFill>
                  <a:srgbClr val="0A3A52"/>
                </a:solidFill>
                <a:hlinkClick r:id="rId4"/>
              </a:rPr>
              <a:t>Check out full advisor/validator guide here!</a:t>
            </a:r>
            <a:endParaRPr lang="en-US" b="1" dirty="0">
              <a:solidFill>
                <a:srgbClr val="0A3A52"/>
              </a:solidFill>
            </a:endParaRPr>
          </a:p>
        </p:txBody>
      </p:sp>
    </p:spTree>
    <p:extLst>
      <p:ext uri="{BB962C8B-B14F-4D97-AF65-F5344CB8AC3E}">
        <p14:creationId xmlns:p14="http://schemas.microsoft.com/office/powerpoint/2010/main" val="2220341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246917" y="721659"/>
            <a:ext cx="5424500" cy="1143000"/>
          </a:xfrm>
          <a:prstGeom prst="rect">
            <a:avLst/>
          </a:prstGeom>
          <a:solidFill>
            <a:schemeClr val="accent4">
              <a:lumMod val="60000"/>
              <a:lumOff val="40000"/>
            </a:schemeClr>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5" name="Rectangle 4"/>
          <p:cNvSpPr>
            <a:spLocks noChangeArrowheads="1"/>
          </p:cNvSpPr>
          <p:nvPr/>
        </p:nvSpPr>
        <p:spPr bwMode="auto">
          <a:xfrm>
            <a:off x="5409657" y="721659"/>
            <a:ext cx="42826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dirty="0">
                <a:solidFill>
                  <a:schemeClr val="tx1"/>
                </a:solidFill>
                <a:latin typeface="Trebuchet MS" panose="020B0603020202020204" pitchFamily="34" charset="0"/>
              </a:rPr>
              <a:t>WHO IS ELIGIBLE?</a:t>
            </a:r>
          </a:p>
        </p:txBody>
      </p:sp>
      <p:sp>
        <p:nvSpPr>
          <p:cNvPr id="6" name="Oval 5"/>
          <p:cNvSpPr>
            <a:spLocks noChangeArrowheads="1"/>
          </p:cNvSpPr>
          <p:nvPr/>
        </p:nvSpPr>
        <p:spPr bwMode="auto">
          <a:xfrm>
            <a:off x="9718917" y="340659"/>
            <a:ext cx="1905000" cy="1905000"/>
          </a:xfrm>
          <a:prstGeom prst="ellipse">
            <a:avLst/>
          </a:prstGeom>
          <a:solidFill>
            <a:schemeClr val="accent4">
              <a:lumMod val="60000"/>
              <a:lumOff val="40000"/>
            </a:schemeClr>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819609" y="416859"/>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999383" y="2245659"/>
            <a:ext cx="7056782" cy="4381199"/>
          </a:xfrm>
          <a:prstGeom prst="rect">
            <a:avLst/>
          </a:prstGeom>
          <a:noFill/>
        </p:spPr>
        <p:txBody>
          <a:bodyPr wrap="square" lIns="91440" tIns="45720" rIns="91440" bIns="45720" rtlCol="0" anchor="t">
            <a:spAutoFit/>
          </a:bodyPr>
          <a:lstStyle/>
          <a:p>
            <a:pPr marL="228600" indent="-228600">
              <a:lnSpc>
                <a:spcPct val="90000"/>
              </a:lnSpc>
              <a:spcBef>
                <a:spcPts val="1000"/>
              </a:spcBef>
              <a:buFont typeface="Arial" panose="020B0604020202020204" pitchFamily="34" charset="0"/>
              <a:buChar char="•"/>
              <a:defRPr/>
            </a:pPr>
            <a:r>
              <a:rPr lang="en-US" dirty="0">
                <a:solidFill>
                  <a:srgbClr val="595959"/>
                </a:solidFill>
                <a:latin typeface="Trebuchet MS"/>
              </a:rPr>
              <a:t>Other than parents, relatives, and peers, </a:t>
            </a:r>
            <a:r>
              <a:rPr lang="en-US" i="1" u="sng" dirty="0">
                <a:solidFill>
                  <a:srgbClr val="595959"/>
                </a:solidFill>
                <a:latin typeface="Trebuchet MS"/>
              </a:rPr>
              <a:t>any</a:t>
            </a:r>
            <a:r>
              <a:rPr lang="en-US" i="1" dirty="0">
                <a:solidFill>
                  <a:srgbClr val="595959"/>
                </a:solidFill>
                <a:latin typeface="Trebuchet MS"/>
              </a:rPr>
              <a:t> </a:t>
            </a:r>
            <a:r>
              <a:rPr lang="en-US" dirty="0">
                <a:solidFill>
                  <a:srgbClr val="595959"/>
                </a:solidFill>
                <a:latin typeface="Trebuchet MS"/>
              </a:rPr>
              <a:t>adult</a:t>
            </a:r>
            <a:r>
              <a:rPr kumimoji="0" lang="en-US" b="0" i="0" u="none" strike="noStrike" kern="1200" cap="none" spc="0" normalizeH="0" baseline="0" noProof="0" dirty="0">
                <a:ln>
                  <a:noFill/>
                </a:ln>
                <a:solidFill>
                  <a:srgbClr val="595959"/>
                </a:solidFill>
                <a:effectLst/>
                <a:uLnTx/>
                <a:uFillTx/>
                <a:latin typeface="Trebuchet MS"/>
              </a:rPr>
              <a:t> may serve as an Advisor or Validator</a:t>
            </a:r>
            <a:r>
              <a:rPr lang="en-US" dirty="0">
                <a:solidFill>
                  <a:srgbClr val="595959"/>
                </a:solidFill>
                <a:latin typeface="Trebuchet MS"/>
              </a:rPr>
              <a:t>.</a:t>
            </a:r>
            <a:endParaRPr lang="en-US" sz="1600" dirty="0">
              <a:solidFill>
                <a:srgbClr val="595959"/>
              </a:solidFill>
              <a:latin typeface="Trebuchet MS"/>
            </a:endParaRPr>
          </a:p>
          <a:p>
            <a:pPr marL="685800" lvl="1" indent="-228600">
              <a:lnSpc>
                <a:spcPct val="90000"/>
              </a:lnSpc>
              <a:spcBef>
                <a:spcPts val="1000"/>
              </a:spcBef>
              <a:buFont typeface="Arial" panose="020B0604020202020204" pitchFamily="34" charset="0"/>
              <a:buChar char="•"/>
              <a:defRPr/>
            </a:pPr>
            <a:r>
              <a:rPr kumimoji="0" lang="en-US" sz="1600" b="0" i="0" u="none" strike="noStrike" kern="1200" cap="none" spc="0" normalizeH="0" baseline="0" noProof="0" dirty="0">
                <a:ln>
                  <a:noFill/>
                </a:ln>
                <a:solidFill>
                  <a:srgbClr val="595959"/>
                </a:solidFill>
                <a:effectLst/>
                <a:uLnTx/>
                <a:uFillTx/>
                <a:latin typeface="Trebuchet MS"/>
              </a:rPr>
              <a:t>Ex. </a:t>
            </a:r>
            <a:r>
              <a:rPr kumimoji="0" lang="en-US" sz="1600" b="1" i="0" u="none" strike="noStrike" kern="1200" cap="none" spc="0" normalizeH="0" baseline="0" noProof="0" dirty="0">
                <a:ln>
                  <a:noFill/>
                </a:ln>
                <a:solidFill>
                  <a:srgbClr val="595959"/>
                </a:solidFill>
                <a:effectLst/>
                <a:uLnTx/>
                <a:uFillTx/>
                <a:latin typeface="Trebuchet MS"/>
              </a:rPr>
              <a:t>Teachers, coaches, neighbors, club sponsors, and civic leaders</a:t>
            </a:r>
            <a:endParaRPr lang="en-US" sz="1600" dirty="0">
              <a:solidFill>
                <a:srgbClr val="595959"/>
              </a:solidFill>
              <a:latin typeface="Trebuchet MS"/>
            </a:endParaRPr>
          </a:p>
          <a:p>
            <a:pPr marL="228600" indent="-228600">
              <a:lnSpc>
                <a:spcPct val="90000"/>
              </a:lnSpc>
              <a:spcBef>
                <a:spcPts val="500"/>
              </a:spcBef>
              <a:buFont typeface="Arial" panose="020B0604020202020204" pitchFamily="34" charset="0"/>
              <a:buChar char="•"/>
              <a:defRPr/>
            </a:pPr>
            <a:r>
              <a:rPr kumimoji="0" lang="en-US" b="0" i="0" u="none" strike="noStrike" kern="1200" cap="none" spc="0" normalizeH="0" baseline="0" noProof="0" dirty="0">
                <a:ln>
                  <a:noFill/>
                </a:ln>
                <a:solidFill>
                  <a:srgbClr val="595959"/>
                </a:solidFill>
                <a:effectLst/>
                <a:uLnTx/>
                <a:uFillTx/>
                <a:latin typeface="Trebuchet MS" panose="020B0603020202020204" pitchFamily="34" charset="0"/>
              </a:rPr>
              <a:t>Congressional Award Gold Medal earners, regardless of their age.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9"/>
                </a:solidFill>
                <a:effectLst/>
                <a:uLnTx/>
                <a:uFillTx/>
                <a:latin typeface="Trebuchet MS"/>
              </a:rPr>
              <a:t>It is the responsibility of the </a:t>
            </a:r>
            <a:r>
              <a:rPr lang="en-US" sz="1600" dirty="0">
                <a:solidFill>
                  <a:srgbClr val="595959"/>
                </a:solidFill>
                <a:latin typeface="Trebuchet MS"/>
              </a:rPr>
              <a:t>participants</a:t>
            </a:r>
            <a:r>
              <a:rPr kumimoji="0" lang="en-US" sz="1600" b="0" i="0" u="none" strike="noStrike" kern="1200" cap="none" spc="0" normalizeH="0" baseline="0" noProof="0" dirty="0">
                <a:ln>
                  <a:noFill/>
                </a:ln>
                <a:solidFill>
                  <a:srgbClr val="595959"/>
                </a:solidFill>
                <a:effectLst/>
                <a:uLnTx/>
                <a:uFillTx/>
                <a:latin typeface="Trebuchet MS"/>
              </a:rPr>
              <a:t> to identify their Advisor and Validators.</a:t>
            </a:r>
            <a:endParaRPr lang="en-US" sz="1600" b="0" i="0" u="none" strike="noStrike" kern="1200" cap="none" spc="0" normalizeH="0" baseline="0" noProof="0" dirty="0">
              <a:ln>
                <a:noFill/>
              </a:ln>
              <a:solidFill>
                <a:srgbClr val="595959"/>
              </a:solidFill>
              <a:effectLst/>
              <a:uLnTx/>
              <a:uFillTx/>
              <a:latin typeface="Trebuchet M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595959"/>
                </a:solidFill>
                <a:effectLst/>
                <a:uLnTx/>
                <a:uFillTx/>
                <a:latin typeface="Trebuchet MS" panose="020B0603020202020204" pitchFamily="34" charset="0"/>
              </a:rPr>
              <a:t>The appropriate </a:t>
            </a:r>
            <a:r>
              <a:rPr kumimoji="0" lang="en-US" b="0" i="0" u="sng" strike="noStrike" kern="1200" cap="none" spc="0" normalizeH="0" baseline="0" noProof="0" dirty="0">
                <a:ln>
                  <a:noFill/>
                </a:ln>
                <a:solidFill>
                  <a:srgbClr val="595959"/>
                </a:solidFill>
                <a:effectLst/>
                <a:uLnTx/>
                <a:uFillTx/>
                <a:latin typeface="Trebuchet MS" panose="020B0603020202020204" pitchFamily="34" charset="0"/>
              </a:rPr>
              <a:t>Validator</a:t>
            </a:r>
            <a:r>
              <a:rPr kumimoji="0" lang="en-US" b="0" i="0" u="none" strike="noStrike" kern="1200" cap="none" spc="0" normalizeH="0" baseline="0" noProof="0" dirty="0">
                <a:ln>
                  <a:noFill/>
                </a:ln>
                <a:solidFill>
                  <a:srgbClr val="595959"/>
                </a:solidFill>
                <a:effectLst/>
                <a:uLnTx/>
                <a:uFillTx/>
                <a:latin typeface="Trebuchet MS" panose="020B0603020202020204" pitchFamily="34" charset="0"/>
              </a:rPr>
              <a:t> depends on the participant’s </a:t>
            </a:r>
            <a:r>
              <a:rPr kumimoji="0" lang="en-US" b="0" i="1" u="none" strike="noStrike" kern="1200" cap="none" spc="0" normalizeH="0" baseline="0" noProof="0" dirty="0">
                <a:ln>
                  <a:noFill/>
                </a:ln>
                <a:solidFill>
                  <a:srgbClr val="595959"/>
                </a:solidFill>
                <a:effectLst/>
                <a:uLnTx/>
                <a:uFillTx/>
                <a:latin typeface="Trebuchet MS" panose="020B0603020202020204" pitchFamily="34" charset="0"/>
              </a:rPr>
              <a:t>activities</a:t>
            </a:r>
            <a:r>
              <a:rPr kumimoji="0" lang="en-US" b="0" i="0" u="none" strike="noStrike" kern="1200" cap="none" spc="0" normalizeH="0" baseline="0" noProof="0" dirty="0">
                <a:ln>
                  <a:noFill/>
                </a:ln>
                <a:solidFill>
                  <a:srgbClr val="595959"/>
                </a:solidFill>
                <a:effectLst/>
                <a:uLnTx/>
                <a:uFillTx/>
                <a:latin typeface="Trebuchet MS" panose="020B0603020202020204" pitchFamily="34" charset="0"/>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9"/>
                </a:solidFill>
                <a:effectLst/>
                <a:uLnTx/>
                <a:uFillTx/>
                <a:latin typeface="Trebuchet MS"/>
              </a:rPr>
              <a:t>Validators should be knowledgeable in the activities a participant pursues to achieve a particular goal.</a:t>
            </a:r>
            <a:endParaRPr lang="en-US" sz="1600" b="0" i="0" u="none" strike="noStrike" kern="1200" cap="none" spc="0" normalizeH="0" baseline="0" noProof="0" dirty="0">
              <a:ln>
                <a:noFill/>
              </a:ln>
              <a:solidFill>
                <a:srgbClr val="595959"/>
              </a:solidFill>
              <a:effectLst/>
              <a:uLnTx/>
              <a:uFillTx/>
              <a:latin typeface="Trebuchet M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9"/>
                </a:solidFill>
                <a:effectLst/>
                <a:uLnTx/>
                <a:uFillTx/>
                <a:latin typeface="Trebuchet MS"/>
              </a:rPr>
              <a:t>Ex. A young person’s goal and activities involved basketball; a coach would make a suitable validator.</a:t>
            </a:r>
            <a:endParaRPr lang="en-US" sz="1600" b="0" i="0" u="none" strike="noStrike" kern="1200" cap="none" spc="0" normalizeH="0" baseline="0" noProof="0" dirty="0">
              <a:ln>
                <a:noFill/>
              </a:ln>
              <a:solidFill>
                <a:srgbClr val="595959"/>
              </a:solidFill>
              <a:effectLst/>
              <a:uLnTx/>
              <a:uFillTx/>
              <a:latin typeface="Trebuchet M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600" dirty="0">
                <a:solidFill>
                  <a:srgbClr val="595959"/>
                </a:solidFill>
                <a:latin typeface="Trebuchet MS"/>
              </a:rPr>
              <a:t>Ex. A</a:t>
            </a:r>
            <a:r>
              <a:rPr kumimoji="0" lang="en-US" sz="1600" b="0" i="0" u="none" strike="noStrike" kern="1200" cap="none" spc="0" normalizeH="0" baseline="0" noProof="0" dirty="0">
                <a:ln>
                  <a:noFill/>
                </a:ln>
                <a:solidFill>
                  <a:srgbClr val="595959"/>
                </a:solidFill>
                <a:effectLst/>
                <a:uLnTx/>
                <a:uFillTx/>
                <a:latin typeface="Trebuchet MS"/>
              </a:rPr>
              <a:t> young person volunteered at an animal shelter, an employee or the volunteer coordinator would be appropriate</a:t>
            </a:r>
            <a:endParaRPr lang="en-US" sz="2400" dirty="0">
              <a:solidFill>
                <a:srgbClr val="595959"/>
              </a:solidFill>
              <a:latin typeface="Trebuchet MS"/>
            </a:endParaRPr>
          </a:p>
        </p:txBody>
      </p:sp>
      <p:pic>
        <p:nvPicPr>
          <p:cNvPr id="3" name="Picture 2" descr="A group of people posing for a photo with Dwayne the Rock Johnson&#10;">
            <a:extLst>
              <a:ext uri="{FF2B5EF4-FFF2-40B4-BE49-F238E27FC236}">
                <a16:creationId xmlns:a16="http://schemas.microsoft.com/office/drawing/2014/main" id="{4B1D6A21-5BE3-4BC9-8E6D-00BD9DC375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35" y="696676"/>
            <a:ext cx="4788223" cy="3285548"/>
          </a:xfrm>
          <a:prstGeom prst="rect">
            <a:avLst/>
          </a:prstGeom>
        </p:spPr>
      </p:pic>
      <p:sp>
        <p:nvSpPr>
          <p:cNvPr id="10" name="TextBox 9">
            <a:extLst>
              <a:ext uri="{FF2B5EF4-FFF2-40B4-BE49-F238E27FC236}">
                <a16:creationId xmlns:a16="http://schemas.microsoft.com/office/drawing/2014/main" id="{B713CD43-64BA-4B9A-B141-7A9EBC311680}"/>
              </a:ext>
            </a:extLst>
          </p:cNvPr>
          <p:cNvSpPr txBox="1"/>
          <p:nvPr/>
        </p:nvSpPr>
        <p:spPr>
          <a:xfrm>
            <a:off x="245839" y="4101038"/>
            <a:ext cx="4680640" cy="369332"/>
          </a:xfrm>
          <a:prstGeom prst="rect">
            <a:avLst/>
          </a:prstGeom>
          <a:noFill/>
        </p:spPr>
        <p:txBody>
          <a:bodyPr wrap="none" rtlCol="0">
            <a:spAutoFit/>
          </a:bodyPr>
          <a:lstStyle/>
          <a:p>
            <a:r>
              <a:rPr lang="en-US" i="1" dirty="0">
                <a:solidFill>
                  <a:srgbClr val="595959"/>
                </a:solidFill>
              </a:rPr>
              <a:t>Yes, even Dwayne ‘The Rock’ Johnson is eligible!</a:t>
            </a:r>
          </a:p>
        </p:txBody>
      </p:sp>
      <p:sp>
        <p:nvSpPr>
          <p:cNvPr id="11" name="TextBox 10">
            <a:extLst>
              <a:ext uri="{FF2B5EF4-FFF2-40B4-BE49-F238E27FC236}">
                <a16:creationId xmlns:a16="http://schemas.microsoft.com/office/drawing/2014/main" id="{98950588-B906-4BDD-87F1-ADD832E9F4CF}"/>
              </a:ext>
            </a:extLst>
          </p:cNvPr>
          <p:cNvSpPr txBox="1"/>
          <p:nvPr/>
        </p:nvSpPr>
        <p:spPr>
          <a:xfrm>
            <a:off x="245839" y="5175041"/>
            <a:ext cx="479185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t>If there is confusion or difficulties around locating or getting Validator signatures, participants can reach out to their regions Program Manager for assistance!</a:t>
            </a:r>
            <a:endParaRPr lang="en-US" i="1" dirty="0">
              <a:cs typeface="Calibri"/>
            </a:endParaRPr>
          </a:p>
        </p:txBody>
      </p:sp>
    </p:spTree>
    <p:extLst>
      <p:ext uri="{BB962C8B-B14F-4D97-AF65-F5344CB8AC3E}">
        <p14:creationId xmlns:p14="http://schemas.microsoft.com/office/powerpoint/2010/main" val="3895811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a:spLocks noChangeArrowheads="1"/>
          </p:cNvSpPr>
          <p:nvPr/>
        </p:nvSpPr>
        <p:spPr bwMode="auto">
          <a:xfrm>
            <a:off x="0" y="636601"/>
            <a:ext cx="9719434" cy="1143000"/>
          </a:xfrm>
          <a:prstGeom prst="rect">
            <a:avLst/>
          </a:prstGeom>
          <a:solidFill>
            <a:srgbClr val="DA1F3C"/>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21" name="Rectangle 20"/>
          <p:cNvSpPr>
            <a:spLocks noChangeArrowheads="1"/>
          </p:cNvSpPr>
          <p:nvPr/>
        </p:nvSpPr>
        <p:spPr bwMode="auto">
          <a:xfrm>
            <a:off x="-277400" y="692424"/>
            <a:ext cx="946879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r>
              <a:rPr lang="en-US" altLang="en-US" sz="3600" b="1" dirty="0">
                <a:solidFill>
                  <a:schemeClr val="bg1"/>
                </a:solidFill>
                <a:latin typeface="Trebuchet MS"/>
              </a:rPr>
              <a:t>Online Record Book - Submittable</a:t>
            </a:r>
            <a:endParaRPr lang="en-US" altLang="en-US" sz="3600" b="1" dirty="0">
              <a:solidFill>
                <a:schemeClr val="bg1"/>
              </a:solidFill>
              <a:latin typeface="Trebuchet MS" panose="020B0603020202020204" pitchFamily="34" charset="0"/>
            </a:endParaRPr>
          </a:p>
        </p:txBody>
      </p:sp>
      <p:sp>
        <p:nvSpPr>
          <p:cNvPr id="22" name="Oval 21"/>
          <p:cNvSpPr>
            <a:spLocks noChangeArrowheads="1"/>
          </p:cNvSpPr>
          <p:nvPr/>
        </p:nvSpPr>
        <p:spPr bwMode="auto">
          <a:xfrm>
            <a:off x="8841002" y="242874"/>
            <a:ext cx="1905000" cy="1905000"/>
          </a:xfrm>
          <a:prstGeom prst="ellipse">
            <a:avLst/>
          </a:prstGeom>
          <a:solidFill>
            <a:srgbClr val="DA1F3C"/>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23" name="Oval 22"/>
          <p:cNvSpPr>
            <a:spLocks noChangeArrowheads="1"/>
          </p:cNvSpPr>
          <p:nvPr/>
        </p:nvSpPr>
        <p:spPr bwMode="auto">
          <a:xfrm>
            <a:off x="8993402"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24" name="Picture 2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931716"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6E1E28A-3345-4119-926E-2923206EA6F2}"/>
              </a:ext>
            </a:extLst>
          </p:cNvPr>
          <p:cNvSpPr txBox="1"/>
          <p:nvPr/>
        </p:nvSpPr>
        <p:spPr>
          <a:xfrm>
            <a:off x="780837" y="2286393"/>
            <a:ext cx="10647236" cy="523220"/>
          </a:xfrm>
          <a:prstGeom prst="rect">
            <a:avLst/>
          </a:prstGeom>
          <a:noFill/>
        </p:spPr>
        <p:txBody>
          <a:bodyPr wrap="square" rtlCol="0">
            <a:spAutoFit/>
          </a:bodyPr>
          <a:lstStyle/>
          <a:p>
            <a:pPr algn="ctr"/>
            <a:r>
              <a:rPr lang="en-US" sz="2800" b="1" dirty="0">
                <a:solidFill>
                  <a:srgbClr val="FF0000"/>
                </a:solidFill>
              </a:rPr>
              <a:t>Submit records books online with Submittable </a:t>
            </a:r>
          </a:p>
        </p:txBody>
      </p:sp>
      <p:sp>
        <p:nvSpPr>
          <p:cNvPr id="8" name="TextBox 7">
            <a:extLst>
              <a:ext uri="{FF2B5EF4-FFF2-40B4-BE49-F238E27FC236}">
                <a16:creationId xmlns:a16="http://schemas.microsoft.com/office/drawing/2014/main" id="{17E380A8-82C0-4273-BB7D-6421061BB9B0}"/>
              </a:ext>
            </a:extLst>
          </p:cNvPr>
          <p:cNvSpPr txBox="1"/>
          <p:nvPr/>
        </p:nvSpPr>
        <p:spPr>
          <a:xfrm>
            <a:off x="1532651" y="2721804"/>
            <a:ext cx="9213351" cy="646331"/>
          </a:xfrm>
          <a:prstGeom prst="rect">
            <a:avLst/>
          </a:prstGeom>
          <a:noFill/>
        </p:spPr>
        <p:txBody>
          <a:bodyPr wrap="square" rtlCol="0">
            <a:spAutoFit/>
          </a:bodyPr>
          <a:lstStyle/>
          <a:p>
            <a:pPr algn="ctr"/>
            <a:r>
              <a:rPr lang="en-US" b="1" dirty="0"/>
              <a:t>Visit the ‘Current’ participants page on the Congressional Award website to get started.</a:t>
            </a:r>
          </a:p>
          <a:p>
            <a:pPr algn="ctr"/>
            <a:r>
              <a:rPr lang="en-US" i="1" dirty="0"/>
              <a:t>Accommodations are available for participants experiencing a lack of digital resources. </a:t>
            </a:r>
          </a:p>
        </p:txBody>
      </p:sp>
      <p:sp>
        <p:nvSpPr>
          <p:cNvPr id="15" name="TextBox 14">
            <a:extLst>
              <a:ext uri="{FF2B5EF4-FFF2-40B4-BE49-F238E27FC236}">
                <a16:creationId xmlns:a16="http://schemas.microsoft.com/office/drawing/2014/main" id="{0C7CBE4F-856F-49B6-992D-60782B05521C}"/>
              </a:ext>
            </a:extLst>
          </p:cNvPr>
          <p:cNvSpPr txBox="1"/>
          <p:nvPr/>
        </p:nvSpPr>
        <p:spPr>
          <a:xfrm>
            <a:off x="9191392" y="4230769"/>
            <a:ext cx="2257932" cy="646331"/>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dirty="0">
                <a:solidFill>
                  <a:srgbClr val="0A3A52"/>
                </a:solidFill>
                <a:hlinkClick r:id="rId3"/>
              </a:rPr>
              <a:t>Transfer from Paper to Submittable </a:t>
            </a:r>
            <a:endParaRPr lang="en-US" b="1" dirty="0">
              <a:solidFill>
                <a:srgbClr val="0A3A52"/>
              </a:solidFill>
            </a:endParaRPr>
          </a:p>
        </p:txBody>
      </p:sp>
      <p:sp>
        <p:nvSpPr>
          <p:cNvPr id="17" name="TextBox 16">
            <a:extLst>
              <a:ext uri="{FF2B5EF4-FFF2-40B4-BE49-F238E27FC236}">
                <a16:creationId xmlns:a16="http://schemas.microsoft.com/office/drawing/2014/main" id="{BDE3237E-DEF0-437A-AB1A-08018A8DBAD5}"/>
              </a:ext>
            </a:extLst>
          </p:cNvPr>
          <p:cNvSpPr txBox="1"/>
          <p:nvPr/>
        </p:nvSpPr>
        <p:spPr>
          <a:xfrm>
            <a:off x="9191392" y="5712699"/>
            <a:ext cx="2257932" cy="646331"/>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dirty="0">
                <a:solidFill>
                  <a:srgbClr val="0A3A52"/>
                </a:solidFill>
                <a:hlinkClick r:id="rId4"/>
              </a:rPr>
              <a:t>PDF: How to Guide for Submittable</a:t>
            </a:r>
            <a:endParaRPr lang="en-US" b="1" dirty="0">
              <a:solidFill>
                <a:srgbClr val="0A3A52"/>
              </a:solidFill>
            </a:endParaRPr>
          </a:p>
        </p:txBody>
      </p:sp>
      <p:sp>
        <p:nvSpPr>
          <p:cNvPr id="9" name="TextBox 8">
            <a:extLst>
              <a:ext uri="{FF2B5EF4-FFF2-40B4-BE49-F238E27FC236}">
                <a16:creationId xmlns:a16="http://schemas.microsoft.com/office/drawing/2014/main" id="{257AE155-87AB-4512-9268-6C5CCD8C9816}"/>
              </a:ext>
            </a:extLst>
          </p:cNvPr>
          <p:cNvSpPr txBox="1"/>
          <p:nvPr/>
        </p:nvSpPr>
        <p:spPr>
          <a:xfrm>
            <a:off x="7972498" y="3607121"/>
            <a:ext cx="4695719" cy="646331"/>
          </a:xfrm>
          <a:prstGeom prst="rect">
            <a:avLst/>
          </a:prstGeom>
          <a:noFill/>
        </p:spPr>
        <p:txBody>
          <a:bodyPr wrap="square" rtlCol="0">
            <a:spAutoFit/>
          </a:bodyPr>
          <a:lstStyle/>
          <a:p>
            <a:pPr algn="ctr"/>
            <a:r>
              <a:rPr lang="en-US" b="1" dirty="0">
                <a:solidFill>
                  <a:srgbClr val="0070C0"/>
                </a:solidFill>
              </a:rPr>
              <a:t>Learn how to transfer, </a:t>
            </a:r>
          </a:p>
          <a:p>
            <a:pPr algn="ctr"/>
            <a:r>
              <a:rPr lang="en-US" b="1" dirty="0">
                <a:solidFill>
                  <a:srgbClr val="0070C0"/>
                </a:solidFill>
              </a:rPr>
              <a:t>it’s easy!</a:t>
            </a:r>
          </a:p>
        </p:txBody>
      </p:sp>
      <p:sp>
        <p:nvSpPr>
          <p:cNvPr id="18" name="TextBox 17">
            <a:extLst>
              <a:ext uri="{FF2B5EF4-FFF2-40B4-BE49-F238E27FC236}">
                <a16:creationId xmlns:a16="http://schemas.microsoft.com/office/drawing/2014/main" id="{D005E22E-6CEF-4643-90F6-9D306729DEEE}"/>
              </a:ext>
            </a:extLst>
          </p:cNvPr>
          <p:cNvSpPr txBox="1"/>
          <p:nvPr/>
        </p:nvSpPr>
        <p:spPr>
          <a:xfrm>
            <a:off x="4717639" y="4300532"/>
            <a:ext cx="4695719" cy="646331"/>
          </a:xfrm>
          <a:prstGeom prst="rect">
            <a:avLst/>
          </a:prstGeom>
          <a:noFill/>
        </p:spPr>
        <p:txBody>
          <a:bodyPr wrap="square" rtlCol="0">
            <a:spAutoFit/>
          </a:bodyPr>
          <a:lstStyle/>
          <a:p>
            <a:pPr algn="ctr"/>
            <a:r>
              <a:rPr lang="en-US" b="1" dirty="0">
                <a:solidFill>
                  <a:srgbClr val="0070C0"/>
                </a:solidFill>
              </a:rPr>
              <a:t>Preview the Submittable form </a:t>
            </a:r>
          </a:p>
          <a:p>
            <a:pPr algn="ctr"/>
            <a:r>
              <a:rPr lang="en-US" b="1" dirty="0">
                <a:solidFill>
                  <a:srgbClr val="0070C0"/>
                </a:solidFill>
              </a:rPr>
              <a:t>with helpful instructions!</a:t>
            </a:r>
          </a:p>
        </p:txBody>
      </p:sp>
      <p:pic>
        <p:nvPicPr>
          <p:cNvPr id="3" name="Picture 2" descr="Graphical user interface, website&#10;&#10;Description automatically generated">
            <a:extLst>
              <a:ext uri="{FF2B5EF4-FFF2-40B4-BE49-F238E27FC236}">
                <a16:creationId xmlns:a16="http://schemas.microsoft.com/office/drawing/2014/main" id="{9DB123E8-9714-4848-9AF9-585A564228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064" y="3617469"/>
            <a:ext cx="5162815" cy="2895749"/>
          </a:xfrm>
          <a:prstGeom prst="rect">
            <a:avLst/>
          </a:prstGeom>
          <a:ln w="28575">
            <a:solidFill>
              <a:srgbClr val="0A3A52"/>
            </a:solidFill>
          </a:ln>
        </p:spPr>
      </p:pic>
      <p:sp>
        <p:nvSpPr>
          <p:cNvPr id="16" name="TextBox 15">
            <a:extLst>
              <a:ext uri="{FF2B5EF4-FFF2-40B4-BE49-F238E27FC236}">
                <a16:creationId xmlns:a16="http://schemas.microsoft.com/office/drawing/2014/main" id="{0374BE88-1D8E-4986-8B49-F8A08576FD00}"/>
              </a:ext>
            </a:extLst>
          </p:cNvPr>
          <p:cNvSpPr txBox="1"/>
          <p:nvPr/>
        </p:nvSpPr>
        <p:spPr>
          <a:xfrm>
            <a:off x="5936532" y="4995682"/>
            <a:ext cx="2257932" cy="646331"/>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dirty="0">
                <a:solidFill>
                  <a:srgbClr val="0A3A52"/>
                </a:solidFill>
                <a:hlinkClick r:id="rId6"/>
              </a:rPr>
              <a:t>VIDEO: How to Guide for Submittable</a:t>
            </a:r>
            <a:endParaRPr lang="en-US" b="1" dirty="0">
              <a:solidFill>
                <a:srgbClr val="0A3A52"/>
              </a:solidFill>
            </a:endParaRPr>
          </a:p>
        </p:txBody>
      </p:sp>
      <p:sp>
        <p:nvSpPr>
          <p:cNvPr id="19" name="TextBox 18">
            <a:extLst>
              <a:ext uri="{FF2B5EF4-FFF2-40B4-BE49-F238E27FC236}">
                <a16:creationId xmlns:a16="http://schemas.microsoft.com/office/drawing/2014/main" id="{B85B2BC6-0423-4A6D-823E-7861C8E1F7B5}"/>
              </a:ext>
            </a:extLst>
          </p:cNvPr>
          <p:cNvSpPr txBox="1"/>
          <p:nvPr/>
        </p:nvSpPr>
        <p:spPr>
          <a:xfrm>
            <a:off x="9191392" y="4971734"/>
            <a:ext cx="2257932" cy="646331"/>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dirty="0">
                <a:solidFill>
                  <a:srgbClr val="0A3A52"/>
                </a:solidFill>
                <a:hlinkClick r:id="" action="ppaction://noaction"/>
              </a:rPr>
              <a:t>Submittable </a:t>
            </a:r>
          </a:p>
          <a:p>
            <a:pPr algn="ctr"/>
            <a:r>
              <a:rPr lang="en-US" b="1" dirty="0">
                <a:solidFill>
                  <a:srgbClr val="0A3A52"/>
                </a:solidFill>
                <a:hlinkClick r:id="" action="ppaction://noaction"/>
              </a:rPr>
              <a:t>Tips &amp; Errors</a:t>
            </a:r>
            <a:endParaRPr lang="en-US" b="1" dirty="0">
              <a:solidFill>
                <a:srgbClr val="0A3A52"/>
              </a:solidFill>
            </a:endParaRPr>
          </a:p>
        </p:txBody>
      </p:sp>
    </p:spTree>
    <p:extLst>
      <p:ext uri="{BB962C8B-B14F-4D97-AF65-F5344CB8AC3E}">
        <p14:creationId xmlns:p14="http://schemas.microsoft.com/office/powerpoint/2010/main" val="43102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Teams&#10;&#10;Description automatically generated">
            <a:extLst>
              <a:ext uri="{FF2B5EF4-FFF2-40B4-BE49-F238E27FC236}">
                <a16:creationId xmlns:a16="http://schemas.microsoft.com/office/drawing/2014/main" id="{A8B5AB62-0C43-47A1-BAF0-80A4FEF267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782" y="3440133"/>
            <a:ext cx="4766324" cy="2151761"/>
          </a:xfrm>
          <a:prstGeom prst="rect">
            <a:avLst/>
          </a:prstGeom>
        </p:spPr>
      </p:pic>
      <p:sp>
        <p:nvSpPr>
          <p:cNvPr id="20" name="Rectangle 19"/>
          <p:cNvSpPr>
            <a:spLocks noChangeArrowheads="1"/>
          </p:cNvSpPr>
          <p:nvPr/>
        </p:nvSpPr>
        <p:spPr bwMode="auto">
          <a:xfrm>
            <a:off x="0" y="636601"/>
            <a:ext cx="9719434" cy="1143000"/>
          </a:xfrm>
          <a:prstGeom prst="rect">
            <a:avLst/>
          </a:prstGeom>
          <a:solidFill>
            <a:srgbClr val="DA1F3C"/>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21" name="Rectangle 20"/>
          <p:cNvSpPr>
            <a:spLocks noChangeArrowheads="1"/>
          </p:cNvSpPr>
          <p:nvPr/>
        </p:nvSpPr>
        <p:spPr bwMode="auto">
          <a:xfrm>
            <a:off x="-277400" y="692424"/>
            <a:ext cx="946879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r>
              <a:rPr lang="en-US" altLang="en-US" sz="3600" b="1" dirty="0">
                <a:solidFill>
                  <a:schemeClr val="bg1"/>
                </a:solidFill>
                <a:latin typeface="Trebuchet MS"/>
              </a:rPr>
              <a:t>Online Record Book - Submittable</a:t>
            </a:r>
            <a:endParaRPr lang="en-US" altLang="en-US" sz="3600" b="1" dirty="0">
              <a:solidFill>
                <a:schemeClr val="bg1"/>
              </a:solidFill>
              <a:latin typeface="Trebuchet MS" panose="020B0603020202020204" pitchFamily="34" charset="0"/>
            </a:endParaRPr>
          </a:p>
        </p:txBody>
      </p:sp>
      <p:sp>
        <p:nvSpPr>
          <p:cNvPr id="22" name="Oval 21"/>
          <p:cNvSpPr>
            <a:spLocks noChangeArrowheads="1"/>
          </p:cNvSpPr>
          <p:nvPr/>
        </p:nvSpPr>
        <p:spPr bwMode="auto">
          <a:xfrm>
            <a:off x="8841002" y="242874"/>
            <a:ext cx="1905000" cy="1905000"/>
          </a:xfrm>
          <a:prstGeom prst="ellipse">
            <a:avLst/>
          </a:prstGeom>
          <a:solidFill>
            <a:srgbClr val="DA1F3C"/>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23" name="Oval 22"/>
          <p:cNvSpPr>
            <a:spLocks noChangeArrowheads="1"/>
          </p:cNvSpPr>
          <p:nvPr/>
        </p:nvSpPr>
        <p:spPr bwMode="auto">
          <a:xfrm>
            <a:off x="8993402"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24" name="Picture 2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931716"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73B0FAF-3FCD-48DB-B0EE-91804EC49755}"/>
              </a:ext>
            </a:extLst>
          </p:cNvPr>
          <p:cNvSpPr txBox="1"/>
          <p:nvPr/>
        </p:nvSpPr>
        <p:spPr>
          <a:xfrm>
            <a:off x="492782" y="2660985"/>
            <a:ext cx="4900773" cy="646331"/>
          </a:xfrm>
          <a:prstGeom prst="rect">
            <a:avLst/>
          </a:prstGeom>
          <a:noFill/>
        </p:spPr>
        <p:txBody>
          <a:bodyPr wrap="square" rtlCol="0">
            <a:spAutoFit/>
          </a:bodyPr>
          <a:lstStyle/>
          <a:p>
            <a:r>
              <a:rPr lang="en-US" b="1" dirty="0">
                <a:latin typeface="Trebuchet MS"/>
                <a:cs typeface="Calibri"/>
              </a:rPr>
              <a:t>On the Congressional Award website, go to the “Current” Participants tab. </a:t>
            </a:r>
          </a:p>
        </p:txBody>
      </p:sp>
      <p:pic>
        <p:nvPicPr>
          <p:cNvPr id="7" name="Picture 6" descr="Graphical user interface, website&#10;&#10;Description automatically generated">
            <a:extLst>
              <a:ext uri="{FF2B5EF4-FFF2-40B4-BE49-F238E27FC236}">
                <a16:creationId xmlns:a16="http://schemas.microsoft.com/office/drawing/2014/main" id="{7231FFE6-01D5-49A3-8AF0-82D5DE7331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4735" y="3472769"/>
            <a:ext cx="4871310" cy="2343350"/>
          </a:xfrm>
          <a:prstGeom prst="rect">
            <a:avLst/>
          </a:prstGeom>
        </p:spPr>
      </p:pic>
      <p:pic>
        <p:nvPicPr>
          <p:cNvPr id="9" name="Graphic 8" descr="Cursor with solid fill">
            <a:extLst>
              <a:ext uri="{FF2B5EF4-FFF2-40B4-BE49-F238E27FC236}">
                <a16:creationId xmlns:a16="http://schemas.microsoft.com/office/drawing/2014/main" id="{069F8F9B-9CAD-4BB3-B621-37C6F726F2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04939" y="3894595"/>
            <a:ext cx="914400" cy="914400"/>
          </a:xfrm>
          <a:prstGeom prst="rect">
            <a:avLst/>
          </a:prstGeom>
        </p:spPr>
      </p:pic>
      <p:sp>
        <p:nvSpPr>
          <p:cNvPr id="10" name="TextBox 9">
            <a:extLst>
              <a:ext uri="{FF2B5EF4-FFF2-40B4-BE49-F238E27FC236}">
                <a16:creationId xmlns:a16="http://schemas.microsoft.com/office/drawing/2014/main" id="{2DF1A735-4FD0-463D-BB33-546D0DF2C60B}"/>
              </a:ext>
            </a:extLst>
          </p:cNvPr>
          <p:cNvSpPr txBox="1"/>
          <p:nvPr/>
        </p:nvSpPr>
        <p:spPr>
          <a:xfrm>
            <a:off x="2948673" y="4046395"/>
            <a:ext cx="2239767" cy="369332"/>
          </a:xfrm>
          <a:prstGeom prst="rect">
            <a:avLst/>
          </a:prstGeom>
          <a:solidFill>
            <a:srgbClr val="FFC000"/>
          </a:solidFill>
        </p:spPr>
        <p:txBody>
          <a:bodyPr wrap="square" rtlCol="0">
            <a:spAutoFit/>
          </a:bodyPr>
          <a:lstStyle/>
          <a:p>
            <a:r>
              <a:rPr lang="en-US" dirty="0"/>
              <a:t>1. Go to ‘Current’ tab</a:t>
            </a:r>
          </a:p>
        </p:txBody>
      </p:sp>
      <p:sp>
        <p:nvSpPr>
          <p:cNvPr id="17" name="TextBox 16">
            <a:extLst>
              <a:ext uri="{FF2B5EF4-FFF2-40B4-BE49-F238E27FC236}">
                <a16:creationId xmlns:a16="http://schemas.microsoft.com/office/drawing/2014/main" id="{A22BB0F6-4569-4BD5-B81D-069F62D317E5}"/>
              </a:ext>
            </a:extLst>
          </p:cNvPr>
          <p:cNvSpPr txBox="1"/>
          <p:nvPr/>
        </p:nvSpPr>
        <p:spPr>
          <a:xfrm>
            <a:off x="10368804" y="4903819"/>
            <a:ext cx="1330414" cy="369332"/>
          </a:xfrm>
          <a:prstGeom prst="rect">
            <a:avLst/>
          </a:prstGeom>
          <a:solidFill>
            <a:srgbClr val="FFC000"/>
          </a:solidFill>
        </p:spPr>
        <p:txBody>
          <a:bodyPr wrap="square" rtlCol="0">
            <a:spAutoFit/>
          </a:bodyPr>
          <a:lstStyle/>
          <a:p>
            <a:r>
              <a:rPr lang="en-US" dirty="0"/>
              <a:t>2. Click here</a:t>
            </a:r>
          </a:p>
        </p:txBody>
      </p:sp>
      <p:pic>
        <p:nvPicPr>
          <p:cNvPr id="18" name="Graphic 17" descr="Cursor with solid fill">
            <a:extLst>
              <a:ext uri="{FF2B5EF4-FFF2-40B4-BE49-F238E27FC236}">
                <a16:creationId xmlns:a16="http://schemas.microsoft.com/office/drawing/2014/main" id="{B2947696-F659-42D6-962C-8F85F905B7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54404" y="4769892"/>
            <a:ext cx="914400" cy="914400"/>
          </a:xfrm>
          <a:prstGeom prst="rect">
            <a:avLst/>
          </a:prstGeom>
        </p:spPr>
      </p:pic>
      <p:sp>
        <p:nvSpPr>
          <p:cNvPr id="19" name="TextBox 18">
            <a:extLst>
              <a:ext uri="{FF2B5EF4-FFF2-40B4-BE49-F238E27FC236}">
                <a16:creationId xmlns:a16="http://schemas.microsoft.com/office/drawing/2014/main" id="{378C11D1-B192-455D-B772-AB173670DCCE}"/>
              </a:ext>
            </a:extLst>
          </p:cNvPr>
          <p:cNvSpPr txBox="1"/>
          <p:nvPr/>
        </p:nvSpPr>
        <p:spPr>
          <a:xfrm>
            <a:off x="6337443" y="2655504"/>
            <a:ext cx="4900773" cy="646331"/>
          </a:xfrm>
          <a:prstGeom prst="rect">
            <a:avLst/>
          </a:prstGeom>
          <a:noFill/>
        </p:spPr>
        <p:txBody>
          <a:bodyPr wrap="square" rtlCol="0">
            <a:spAutoFit/>
          </a:bodyPr>
          <a:lstStyle/>
          <a:p>
            <a:r>
              <a:rPr lang="en-US" b="1" dirty="0">
                <a:latin typeface="Trebuchet MS"/>
                <a:cs typeface="Calibri"/>
              </a:rPr>
              <a:t>Scroll to “Ready to Start your Record Book?” Click here. </a:t>
            </a:r>
          </a:p>
        </p:txBody>
      </p:sp>
      <p:sp>
        <p:nvSpPr>
          <p:cNvPr id="11" name="TextBox 10">
            <a:extLst>
              <a:ext uri="{FF2B5EF4-FFF2-40B4-BE49-F238E27FC236}">
                <a16:creationId xmlns:a16="http://schemas.microsoft.com/office/drawing/2014/main" id="{B1A2BDC9-F1DF-4887-9C54-F64A8E4D4CB6}"/>
              </a:ext>
            </a:extLst>
          </p:cNvPr>
          <p:cNvSpPr txBox="1"/>
          <p:nvPr/>
        </p:nvSpPr>
        <p:spPr>
          <a:xfrm>
            <a:off x="3350999" y="2026442"/>
            <a:ext cx="4766324" cy="461665"/>
          </a:xfrm>
          <a:prstGeom prst="rect">
            <a:avLst/>
          </a:prstGeom>
          <a:noFill/>
        </p:spPr>
        <p:txBody>
          <a:bodyPr wrap="square" rtlCol="0">
            <a:spAutoFit/>
          </a:bodyPr>
          <a:lstStyle/>
          <a:p>
            <a:pPr algn="ctr"/>
            <a:r>
              <a:rPr lang="en-US" sz="2400" b="1" dirty="0">
                <a:latin typeface="Trebuchet MS"/>
                <a:cs typeface="Calibri"/>
              </a:rPr>
              <a:t>Get Started with Submittable! </a:t>
            </a:r>
          </a:p>
        </p:txBody>
      </p:sp>
    </p:spTree>
    <p:extLst>
      <p:ext uri="{BB962C8B-B14F-4D97-AF65-F5344CB8AC3E}">
        <p14:creationId xmlns:p14="http://schemas.microsoft.com/office/powerpoint/2010/main" val="4213961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website&#10;&#10;Description automatically generated">
            <a:extLst>
              <a:ext uri="{FF2B5EF4-FFF2-40B4-BE49-F238E27FC236}">
                <a16:creationId xmlns:a16="http://schemas.microsoft.com/office/drawing/2014/main" id="{497E6D77-D043-457C-8F3A-8D13B2B15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9179" y="2417161"/>
            <a:ext cx="4313523" cy="3115938"/>
          </a:xfrm>
          <a:prstGeom prst="rect">
            <a:avLst/>
          </a:prstGeom>
        </p:spPr>
      </p:pic>
      <p:pic>
        <p:nvPicPr>
          <p:cNvPr id="3" name="Picture 2" descr="Graphical user interface, text&#10;&#10;Description automatically generated">
            <a:extLst>
              <a:ext uri="{FF2B5EF4-FFF2-40B4-BE49-F238E27FC236}">
                <a16:creationId xmlns:a16="http://schemas.microsoft.com/office/drawing/2014/main" id="{E0F92653-9613-40FA-94CD-037F06CF3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927" y="2247753"/>
            <a:ext cx="4036338" cy="4346825"/>
          </a:xfrm>
          <a:prstGeom prst="rect">
            <a:avLst/>
          </a:prstGeom>
        </p:spPr>
      </p:pic>
      <p:sp>
        <p:nvSpPr>
          <p:cNvPr id="20" name="Rectangle 19"/>
          <p:cNvSpPr>
            <a:spLocks noChangeArrowheads="1"/>
          </p:cNvSpPr>
          <p:nvPr/>
        </p:nvSpPr>
        <p:spPr bwMode="auto">
          <a:xfrm>
            <a:off x="0" y="636601"/>
            <a:ext cx="9719434" cy="1143000"/>
          </a:xfrm>
          <a:prstGeom prst="rect">
            <a:avLst/>
          </a:prstGeom>
          <a:solidFill>
            <a:srgbClr val="DA1F3C"/>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21" name="Rectangle 20"/>
          <p:cNvSpPr>
            <a:spLocks noChangeArrowheads="1"/>
          </p:cNvSpPr>
          <p:nvPr/>
        </p:nvSpPr>
        <p:spPr bwMode="auto">
          <a:xfrm>
            <a:off x="-277400" y="692424"/>
            <a:ext cx="946879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r>
              <a:rPr lang="en-US" altLang="en-US" sz="3600" b="1" dirty="0">
                <a:solidFill>
                  <a:schemeClr val="bg1"/>
                </a:solidFill>
                <a:latin typeface="Trebuchet MS"/>
              </a:rPr>
              <a:t>Online Record Book - Submittable</a:t>
            </a:r>
            <a:endParaRPr lang="en-US" altLang="en-US" sz="3600" b="1" dirty="0">
              <a:solidFill>
                <a:schemeClr val="bg1"/>
              </a:solidFill>
              <a:latin typeface="Trebuchet MS" panose="020B0603020202020204" pitchFamily="34" charset="0"/>
            </a:endParaRPr>
          </a:p>
        </p:txBody>
      </p:sp>
      <p:sp>
        <p:nvSpPr>
          <p:cNvPr id="22" name="Oval 21"/>
          <p:cNvSpPr>
            <a:spLocks noChangeArrowheads="1"/>
          </p:cNvSpPr>
          <p:nvPr/>
        </p:nvSpPr>
        <p:spPr bwMode="auto">
          <a:xfrm>
            <a:off x="8841002" y="242874"/>
            <a:ext cx="1905000" cy="1905000"/>
          </a:xfrm>
          <a:prstGeom prst="ellipse">
            <a:avLst/>
          </a:prstGeom>
          <a:solidFill>
            <a:srgbClr val="DA1F3C"/>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23" name="Oval 22"/>
          <p:cNvSpPr>
            <a:spLocks noChangeArrowheads="1"/>
          </p:cNvSpPr>
          <p:nvPr/>
        </p:nvSpPr>
        <p:spPr bwMode="auto">
          <a:xfrm>
            <a:off x="8993402"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24" name="Picture 2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31716"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phic 8" descr="Cursor with solid fill">
            <a:extLst>
              <a:ext uri="{FF2B5EF4-FFF2-40B4-BE49-F238E27FC236}">
                <a16:creationId xmlns:a16="http://schemas.microsoft.com/office/drawing/2014/main" id="{069F8F9B-9CAD-4BB3-B621-37C6F726F2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73557" y="4093140"/>
            <a:ext cx="914400" cy="914400"/>
          </a:xfrm>
          <a:prstGeom prst="rect">
            <a:avLst/>
          </a:prstGeom>
        </p:spPr>
      </p:pic>
      <p:sp>
        <p:nvSpPr>
          <p:cNvPr id="10" name="TextBox 9">
            <a:extLst>
              <a:ext uri="{FF2B5EF4-FFF2-40B4-BE49-F238E27FC236}">
                <a16:creationId xmlns:a16="http://schemas.microsoft.com/office/drawing/2014/main" id="{2DF1A735-4FD0-463D-BB33-546D0DF2C60B}"/>
              </a:ext>
            </a:extLst>
          </p:cNvPr>
          <p:cNvSpPr txBox="1"/>
          <p:nvPr/>
        </p:nvSpPr>
        <p:spPr>
          <a:xfrm>
            <a:off x="3661597" y="4183964"/>
            <a:ext cx="2548298" cy="923330"/>
          </a:xfrm>
          <a:prstGeom prst="rect">
            <a:avLst/>
          </a:prstGeom>
          <a:solidFill>
            <a:srgbClr val="FFC000"/>
          </a:solidFill>
        </p:spPr>
        <p:txBody>
          <a:bodyPr wrap="square" rtlCol="0">
            <a:spAutoFit/>
          </a:bodyPr>
          <a:lstStyle/>
          <a:p>
            <a:pPr algn="ctr"/>
            <a:r>
              <a:rPr lang="en-US" dirty="0"/>
              <a:t>3. ‘Sign Up’ </a:t>
            </a:r>
          </a:p>
          <a:p>
            <a:pPr algn="ctr"/>
            <a:r>
              <a:rPr lang="en-US" dirty="0"/>
              <a:t>and make a new account </a:t>
            </a:r>
          </a:p>
          <a:p>
            <a:pPr algn="ctr"/>
            <a:r>
              <a:rPr lang="en-US" dirty="0"/>
              <a:t>(Participants Only)</a:t>
            </a:r>
          </a:p>
        </p:txBody>
      </p:sp>
      <p:sp>
        <p:nvSpPr>
          <p:cNvPr id="17" name="TextBox 16">
            <a:extLst>
              <a:ext uri="{FF2B5EF4-FFF2-40B4-BE49-F238E27FC236}">
                <a16:creationId xmlns:a16="http://schemas.microsoft.com/office/drawing/2014/main" id="{A22BB0F6-4569-4BD5-B81D-069F62D317E5}"/>
              </a:ext>
            </a:extLst>
          </p:cNvPr>
          <p:cNvSpPr txBox="1"/>
          <p:nvPr/>
        </p:nvSpPr>
        <p:spPr>
          <a:xfrm>
            <a:off x="10449337" y="5163767"/>
            <a:ext cx="1477677" cy="369332"/>
          </a:xfrm>
          <a:prstGeom prst="rect">
            <a:avLst/>
          </a:prstGeom>
          <a:solidFill>
            <a:srgbClr val="FFC000"/>
          </a:solidFill>
        </p:spPr>
        <p:txBody>
          <a:bodyPr wrap="square" rtlCol="0">
            <a:spAutoFit/>
          </a:bodyPr>
          <a:lstStyle/>
          <a:p>
            <a:r>
              <a:rPr lang="en-US" dirty="0"/>
              <a:t>2. Click Apply</a:t>
            </a:r>
          </a:p>
        </p:txBody>
      </p:sp>
      <p:pic>
        <p:nvPicPr>
          <p:cNvPr id="18" name="Graphic 17" descr="Cursor with solid fill">
            <a:extLst>
              <a:ext uri="{FF2B5EF4-FFF2-40B4-BE49-F238E27FC236}">
                <a16:creationId xmlns:a16="http://schemas.microsoft.com/office/drawing/2014/main" id="{B2947696-F659-42D6-962C-8F85F905B7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99249" y="4391380"/>
            <a:ext cx="914400" cy="914400"/>
          </a:xfrm>
          <a:prstGeom prst="rect">
            <a:avLst/>
          </a:prstGeom>
        </p:spPr>
      </p:pic>
      <p:sp>
        <p:nvSpPr>
          <p:cNvPr id="2" name="TextBox 1">
            <a:extLst>
              <a:ext uri="{FF2B5EF4-FFF2-40B4-BE49-F238E27FC236}">
                <a16:creationId xmlns:a16="http://schemas.microsoft.com/office/drawing/2014/main" id="{A4125D8A-0EB3-479D-87C9-B4DD6E5A3E8E}"/>
              </a:ext>
            </a:extLst>
          </p:cNvPr>
          <p:cNvSpPr txBox="1"/>
          <p:nvPr/>
        </p:nvSpPr>
        <p:spPr>
          <a:xfrm>
            <a:off x="3586693" y="5205464"/>
            <a:ext cx="2698106" cy="923330"/>
          </a:xfrm>
          <a:prstGeom prst="rect">
            <a:avLst/>
          </a:prstGeom>
          <a:noFill/>
        </p:spPr>
        <p:txBody>
          <a:bodyPr wrap="square" rtlCol="0">
            <a:spAutoFit/>
          </a:bodyPr>
          <a:lstStyle/>
          <a:p>
            <a:r>
              <a:rPr lang="en-US" i="1" dirty="0"/>
              <a:t>Note: participants were </a:t>
            </a:r>
            <a:r>
              <a:rPr lang="en-US" b="1" i="1" dirty="0"/>
              <a:t>not</a:t>
            </a:r>
            <a:r>
              <a:rPr lang="en-US" i="1" dirty="0"/>
              <a:t> given a login and they must make their own. </a:t>
            </a:r>
          </a:p>
        </p:txBody>
      </p:sp>
      <p:sp>
        <p:nvSpPr>
          <p:cNvPr id="5" name="TextBox 4">
            <a:extLst>
              <a:ext uri="{FF2B5EF4-FFF2-40B4-BE49-F238E27FC236}">
                <a16:creationId xmlns:a16="http://schemas.microsoft.com/office/drawing/2014/main" id="{ACFD348D-5D01-44CA-B726-CF21AE8BA702}"/>
              </a:ext>
            </a:extLst>
          </p:cNvPr>
          <p:cNvSpPr txBox="1"/>
          <p:nvPr/>
        </p:nvSpPr>
        <p:spPr>
          <a:xfrm>
            <a:off x="8219326" y="5681609"/>
            <a:ext cx="3707688" cy="923330"/>
          </a:xfrm>
          <a:prstGeom prst="rect">
            <a:avLst/>
          </a:prstGeom>
          <a:noFill/>
        </p:spPr>
        <p:txBody>
          <a:bodyPr wrap="square" rtlCol="0">
            <a:spAutoFit/>
          </a:bodyPr>
          <a:lstStyle/>
          <a:p>
            <a:r>
              <a:rPr lang="en-US" i="1" dirty="0"/>
              <a:t>Note: Participants do not need to enter previously earned or submitted awards. Only new submissions. </a:t>
            </a:r>
          </a:p>
        </p:txBody>
      </p:sp>
    </p:spTree>
    <p:extLst>
      <p:ext uri="{BB962C8B-B14F-4D97-AF65-F5344CB8AC3E}">
        <p14:creationId xmlns:p14="http://schemas.microsoft.com/office/powerpoint/2010/main" val="3170228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368183" y="751887"/>
            <a:ext cx="5424500"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8794" r="32889" b="-106"/>
          <a:stretch/>
        </p:blipFill>
        <p:spPr>
          <a:xfrm>
            <a:off x="6197600" y="-1"/>
            <a:ext cx="5994400" cy="6865257"/>
          </a:xfrm>
          <a:prstGeom prst="rect">
            <a:avLst/>
          </a:prstGeom>
        </p:spPr>
      </p:pic>
      <p:sp>
        <p:nvSpPr>
          <p:cNvPr id="5" name="Rectangle 4"/>
          <p:cNvSpPr>
            <a:spLocks noChangeArrowheads="1"/>
          </p:cNvSpPr>
          <p:nvPr/>
        </p:nvSpPr>
        <p:spPr bwMode="auto">
          <a:xfrm>
            <a:off x="1683657" y="723686"/>
            <a:ext cx="4513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dirty="0">
                <a:solidFill>
                  <a:schemeClr val="bg1"/>
                </a:solidFill>
                <a:latin typeface="Trebuchet MS" panose="020B0603020202020204" pitchFamily="34" charset="0"/>
              </a:rPr>
              <a:t>ABOUT</a:t>
            </a: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68083" y="2646775"/>
            <a:ext cx="5307480" cy="3785652"/>
          </a:xfrm>
          <a:prstGeom prst="rect">
            <a:avLst/>
          </a:prstGeom>
          <a:noFill/>
        </p:spPr>
        <p:txBody>
          <a:bodyPr wrap="square" rtlCol="0">
            <a:spAutoFit/>
          </a:bodyPr>
          <a:lstStyle/>
          <a:p>
            <a:r>
              <a:rPr lang="en-US" sz="2400" dirty="0">
                <a:solidFill>
                  <a:srgbClr val="595959"/>
                </a:solidFill>
                <a:latin typeface="Trebuchet MS" panose="020B0603020202020204" pitchFamily="34" charset="0"/>
              </a:rPr>
              <a:t>Not an Award for Past Accomplishments</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Non-partisan, voluntary, and non-competitive</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No minimum GPA Average</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Accommodations for young people with disabilities</a:t>
            </a:r>
          </a:p>
        </p:txBody>
      </p:sp>
    </p:spTree>
    <p:extLst>
      <p:ext uri="{BB962C8B-B14F-4D97-AF65-F5344CB8AC3E}">
        <p14:creationId xmlns:p14="http://schemas.microsoft.com/office/powerpoint/2010/main" val="125448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text, application, email&#10;&#10;Description automatically generated">
            <a:extLst>
              <a:ext uri="{FF2B5EF4-FFF2-40B4-BE49-F238E27FC236}">
                <a16:creationId xmlns:a16="http://schemas.microsoft.com/office/drawing/2014/main" id="{49244A52-EBD1-47C1-AE1A-9266731303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12" y="3535236"/>
            <a:ext cx="5535572" cy="2658455"/>
          </a:xfrm>
          <a:prstGeom prst="rect">
            <a:avLst/>
          </a:prstGeom>
        </p:spPr>
      </p:pic>
      <p:sp>
        <p:nvSpPr>
          <p:cNvPr id="20" name="Rectangle 19"/>
          <p:cNvSpPr>
            <a:spLocks noChangeArrowheads="1"/>
          </p:cNvSpPr>
          <p:nvPr/>
        </p:nvSpPr>
        <p:spPr bwMode="auto">
          <a:xfrm>
            <a:off x="0" y="636601"/>
            <a:ext cx="9719434" cy="1143000"/>
          </a:xfrm>
          <a:prstGeom prst="rect">
            <a:avLst/>
          </a:prstGeom>
          <a:solidFill>
            <a:srgbClr val="DA1F3C"/>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21" name="Rectangle 20"/>
          <p:cNvSpPr>
            <a:spLocks noChangeArrowheads="1"/>
          </p:cNvSpPr>
          <p:nvPr/>
        </p:nvSpPr>
        <p:spPr bwMode="auto">
          <a:xfrm>
            <a:off x="-277400" y="692424"/>
            <a:ext cx="946879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r>
              <a:rPr lang="en-US" altLang="en-US" sz="3600" b="1" dirty="0">
                <a:solidFill>
                  <a:schemeClr val="bg1"/>
                </a:solidFill>
                <a:latin typeface="Trebuchet MS"/>
              </a:rPr>
              <a:t>Online Record Book - Submittable</a:t>
            </a:r>
            <a:endParaRPr lang="en-US" altLang="en-US" sz="3600" b="1" dirty="0">
              <a:solidFill>
                <a:schemeClr val="bg1"/>
              </a:solidFill>
              <a:latin typeface="Trebuchet MS" panose="020B0603020202020204" pitchFamily="34" charset="0"/>
            </a:endParaRPr>
          </a:p>
        </p:txBody>
      </p:sp>
      <p:sp>
        <p:nvSpPr>
          <p:cNvPr id="22" name="Oval 21"/>
          <p:cNvSpPr>
            <a:spLocks noChangeArrowheads="1"/>
          </p:cNvSpPr>
          <p:nvPr/>
        </p:nvSpPr>
        <p:spPr bwMode="auto">
          <a:xfrm>
            <a:off x="8841002" y="242874"/>
            <a:ext cx="1905000" cy="1905000"/>
          </a:xfrm>
          <a:prstGeom prst="ellipse">
            <a:avLst/>
          </a:prstGeom>
          <a:solidFill>
            <a:srgbClr val="DA1F3C"/>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23" name="Oval 22"/>
          <p:cNvSpPr>
            <a:spLocks noChangeArrowheads="1"/>
          </p:cNvSpPr>
          <p:nvPr/>
        </p:nvSpPr>
        <p:spPr bwMode="auto">
          <a:xfrm>
            <a:off x="8993402"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24" name="Picture 2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931716"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73B0FAF-3FCD-48DB-B0EE-91804EC49755}"/>
              </a:ext>
            </a:extLst>
          </p:cNvPr>
          <p:cNvSpPr txBox="1"/>
          <p:nvPr/>
        </p:nvSpPr>
        <p:spPr>
          <a:xfrm>
            <a:off x="609602" y="2060120"/>
            <a:ext cx="10919700" cy="1138773"/>
          </a:xfrm>
          <a:prstGeom prst="rect">
            <a:avLst/>
          </a:prstGeom>
          <a:noFill/>
        </p:spPr>
        <p:txBody>
          <a:bodyPr wrap="square" rtlCol="0">
            <a:spAutoFit/>
          </a:bodyPr>
          <a:lstStyle/>
          <a:p>
            <a:pPr algn="ctr"/>
            <a:r>
              <a:rPr lang="en-US" b="1" dirty="0">
                <a:solidFill>
                  <a:srgbClr val="FF0000"/>
                </a:solidFill>
                <a:latin typeface="Trebuchet MS"/>
                <a:cs typeface="Calibri"/>
              </a:rPr>
              <a:t>Participants must obtain digital Advisor and Validator signatures. </a:t>
            </a:r>
          </a:p>
          <a:p>
            <a:pPr algn="ctr"/>
            <a:r>
              <a:rPr lang="en-US" b="1" i="1" u="sng" dirty="0">
                <a:solidFill>
                  <a:srgbClr val="FF0000"/>
                </a:solidFill>
                <a:latin typeface="Trebuchet MS"/>
                <a:cs typeface="Calibri"/>
              </a:rPr>
              <a:t>If you have multiple activities under a goal, select 1 validator to validator for the entire goal.</a:t>
            </a:r>
            <a:endParaRPr lang="en-US" b="1" i="1" dirty="0">
              <a:latin typeface="Trebuchet MS"/>
              <a:cs typeface="Calibri"/>
            </a:endParaRPr>
          </a:p>
          <a:p>
            <a:pPr algn="ctr"/>
            <a:r>
              <a:rPr lang="en-US" sz="1600" i="1" dirty="0">
                <a:latin typeface="Trebuchet MS"/>
                <a:cs typeface="Calibri"/>
              </a:rPr>
              <a:t>Note: Participants enter their information and click ‘send request now.’ </a:t>
            </a:r>
          </a:p>
          <a:p>
            <a:pPr algn="ctr"/>
            <a:r>
              <a:rPr lang="en-US" sz="1600" i="1" dirty="0">
                <a:latin typeface="Trebuchet MS"/>
                <a:cs typeface="Calibri"/>
              </a:rPr>
              <a:t>Advisor and Validators are sent an email notification to validate. </a:t>
            </a:r>
          </a:p>
        </p:txBody>
      </p:sp>
      <p:sp>
        <p:nvSpPr>
          <p:cNvPr id="17" name="TextBox 16">
            <a:extLst>
              <a:ext uri="{FF2B5EF4-FFF2-40B4-BE49-F238E27FC236}">
                <a16:creationId xmlns:a16="http://schemas.microsoft.com/office/drawing/2014/main" id="{A22BB0F6-4569-4BD5-B81D-069F62D317E5}"/>
              </a:ext>
            </a:extLst>
          </p:cNvPr>
          <p:cNvSpPr txBox="1"/>
          <p:nvPr/>
        </p:nvSpPr>
        <p:spPr>
          <a:xfrm>
            <a:off x="609602" y="6221399"/>
            <a:ext cx="2133600" cy="369332"/>
          </a:xfrm>
          <a:prstGeom prst="rect">
            <a:avLst/>
          </a:prstGeom>
          <a:solidFill>
            <a:srgbClr val="FFC000"/>
          </a:solidFill>
        </p:spPr>
        <p:txBody>
          <a:bodyPr wrap="square" rtlCol="0">
            <a:spAutoFit/>
          </a:bodyPr>
          <a:lstStyle/>
          <a:p>
            <a:r>
              <a:rPr lang="en-US" dirty="0"/>
              <a:t>‘Send Request Now’</a:t>
            </a:r>
          </a:p>
        </p:txBody>
      </p:sp>
      <p:pic>
        <p:nvPicPr>
          <p:cNvPr id="18" name="Graphic 17" descr="Cursor with solid fill">
            <a:extLst>
              <a:ext uri="{FF2B5EF4-FFF2-40B4-BE49-F238E27FC236}">
                <a16:creationId xmlns:a16="http://schemas.microsoft.com/office/drawing/2014/main" id="{B2947696-F659-42D6-962C-8F85F905B7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99089" y="5556110"/>
            <a:ext cx="763173" cy="763173"/>
          </a:xfrm>
          <a:prstGeom prst="rect">
            <a:avLst/>
          </a:prstGeom>
        </p:spPr>
      </p:pic>
      <p:pic>
        <p:nvPicPr>
          <p:cNvPr id="3" name="Picture 2" descr="Graphical user interface, text, application, email&#10;&#10;Description automatically generated">
            <a:extLst>
              <a:ext uri="{FF2B5EF4-FFF2-40B4-BE49-F238E27FC236}">
                <a16:creationId xmlns:a16="http://schemas.microsoft.com/office/drawing/2014/main" id="{3D46D478-2946-4A08-A0CA-02CACBF32F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1074" y="3238454"/>
            <a:ext cx="5128502" cy="3627478"/>
          </a:xfrm>
          <a:prstGeom prst="rect">
            <a:avLst/>
          </a:prstGeom>
        </p:spPr>
      </p:pic>
      <p:sp>
        <p:nvSpPr>
          <p:cNvPr id="13" name="TextBox 12">
            <a:extLst>
              <a:ext uri="{FF2B5EF4-FFF2-40B4-BE49-F238E27FC236}">
                <a16:creationId xmlns:a16="http://schemas.microsoft.com/office/drawing/2014/main" id="{EDD53292-38A1-4C95-9C0F-C4ACB0F23566}"/>
              </a:ext>
            </a:extLst>
          </p:cNvPr>
          <p:cNvSpPr txBox="1"/>
          <p:nvPr/>
        </p:nvSpPr>
        <p:spPr>
          <a:xfrm>
            <a:off x="609602" y="3269460"/>
            <a:ext cx="2133600" cy="369332"/>
          </a:xfrm>
          <a:prstGeom prst="rect">
            <a:avLst/>
          </a:prstGeom>
          <a:solidFill>
            <a:schemeClr val="bg1">
              <a:lumMod val="75000"/>
            </a:schemeClr>
          </a:solidFill>
        </p:spPr>
        <p:txBody>
          <a:bodyPr wrap="square" rtlCol="0">
            <a:spAutoFit/>
          </a:bodyPr>
          <a:lstStyle/>
          <a:p>
            <a:pPr algn="ctr"/>
            <a:r>
              <a:rPr lang="en-US" dirty="0"/>
              <a:t>Participant View</a:t>
            </a:r>
          </a:p>
        </p:txBody>
      </p:sp>
      <p:sp>
        <p:nvSpPr>
          <p:cNvPr id="14" name="TextBox 13">
            <a:extLst>
              <a:ext uri="{FF2B5EF4-FFF2-40B4-BE49-F238E27FC236}">
                <a16:creationId xmlns:a16="http://schemas.microsoft.com/office/drawing/2014/main" id="{95B05BA5-DCA5-4594-8ECC-799CEB64412D}"/>
              </a:ext>
            </a:extLst>
          </p:cNvPr>
          <p:cNvSpPr txBox="1"/>
          <p:nvPr/>
        </p:nvSpPr>
        <p:spPr>
          <a:xfrm>
            <a:off x="9395702" y="3244334"/>
            <a:ext cx="2133600" cy="369332"/>
          </a:xfrm>
          <a:prstGeom prst="rect">
            <a:avLst/>
          </a:prstGeom>
          <a:solidFill>
            <a:schemeClr val="bg1">
              <a:lumMod val="75000"/>
            </a:schemeClr>
          </a:solidFill>
        </p:spPr>
        <p:txBody>
          <a:bodyPr wrap="square" rtlCol="0">
            <a:spAutoFit/>
          </a:bodyPr>
          <a:lstStyle/>
          <a:p>
            <a:pPr algn="ctr"/>
            <a:r>
              <a:rPr lang="en-US" dirty="0"/>
              <a:t>Advisor View</a:t>
            </a:r>
          </a:p>
        </p:txBody>
      </p:sp>
    </p:spTree>
    <p:extLst>
      <p:ext uri="{BB962C8B-B14F-4D97-AF65-F5344CB8AC3E}">
        <p14:creationId xmlns:p14="http://schemas.microsoft.com/office/powerpoint/2010/main" val="931988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910DF-6237-4548-A811-D461E2E0711D}"/>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9DB9D0F2-9B9F-48B6-AAF9-E6E843BF7D0F}"/>
              </a:ext>
            </a:extLst>
          </p:cNvPr>
          <p:cNvSpPr>
            <a:spLocks noChangeArrowheads="1"/>
          </p:cNvSpPr>
          <p:nvPr/>
        </p:nvSpPr>
        <p:spPr bwMode="auto">
          <a:xfrm>
            <a:off x="0" y="308611"/>
            <a:ext cx="9719434" cy="1143000"/>
          </a:xfrm>
          <a:prstGeom prst="rect">
            <a:avLst/>
          </a:prstGeom>
          <a:solidFill>
            <a:srgbClr val="DA1F3C"/>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5" name="Picture 4">
            <a:extLst>
              <a:ext uri="{FF2B5EF4-FFF2-40B4-BE49-F238E27FC236}">
                <a16:creationId xmlns:a16="http://schemas.microsoft.com/office/drawing/2014/main" id="{1B519D05-53A3-4AC2-ADFC-2FC80DAC23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931716" y="559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E220DB4-7DDC-47F5-A12C-7AF81A9A00E4}"/>
              </a:ext>
            </a:extLst>
          </p:cNvPr>
          <p:cNvSpPr>
            <a:spLocks noChangeArrowheads="1"/>
          </p:cNvSpPr>
          <p:nvPr/>
        </p:nvSpPr>
        <p:spPr bwMode="auto">
          <a:xfrm>
            <a:off x="2604052" y="245163"/>
            <a:ext cx="658734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r>
              <a:rPr lang="en-US" altLang="en-US" sz="3600" b="1" dirty="0">
                <a:solidFill>
                  <a:schemeClr val="bg1"/>
                </a:solidFill>
                <a:latin typeface="Trebuchet MS"/>
              </a:rPr>
              <a:t>Common Login Error</a:t>
            </a:r>
            <a:endParaRPr lang="en-US" altLang="en-US" sz="3600" b="1" dirty="0">
              <a:solidFill>
                <a:schemeClr val="bg1"/>
              </a:solidFill>
              <a:latin typeface="Trebuchet MS" panose="020B0603020202020204" pitchFamily="34" charset="0"/>
            </a:endParaRPr>
          </a:p>
        </p:txBody>
      </p:sp>
      <p:pic>
        <p:nvPicPr>
          <p:cNvPr id="8" name="Picture 7" descr="Graphical user interface, application&#10;&#10;Description automatically generated">
            <a:extLst>
              <a:ext uri="{FF2B5EF4-FFF2-40B4-BE49-F238E27FC236}">
                <a16:creationId xmlns:a16="http://schemas.microsoft.com/office/drawing/2014/main" id="{0A43A9A5-3C3B-4E30-9B4B-76676B0680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9221" y="1627728"/>
            <a:ext cx="5493557" cy="5033845"/>
          </a:xfrm>
          <a:prstGeom prst="rect">
            <a:avLst/>
          </a:prstGeom>
        </p:spPr>
      </p:pic>
    </p:spTree>
    <p:extLst>
      <p:ext uri="{BB962C8B-B14F-4D97-AF65-F5344CB8AC3E}">
        <p14:creationId xmlns:p14="http://schemas.microsoft.com/office/powerpoint/2010/main" val="2408997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8A3C5-C6EE-4B06-882E-1C293B84D50B}"/>
              </a:ext>
            </a:extLst>
          </p:cNvPr>
          <p:cNvSpPr>
            <a:spLocks noGrp="1"/>
          </p:cNvSpPr>
          <p:nvPr>
            <p:ph type="title"/>
          </p:nvPr>
        </p:nvSpPr>
        <p:spPr/>
        <p:txBody>
          <a:bodyPr/>
          <a:lstStyle/>
          <a:p>
            <a:r>
              <a:rPr lang="en-US" dirty="0">
                <a:cs typeface="Calibri Light"/>
              </a:rPr>
              <a:t>Additional Resources </a:t>
            </a:r>
            <a:endParaRPr lang="en-US" dirty="0"/>
          </a:p>
        </p:txBody>
      </p:sp>
      <p:sp>
        <p:nvSpPr>
          <p:cNvPr id="5" name="Rectangle 4">
            <a:extLst>
              <a:ext uri="{FF2B5EF4-FFF2-40B4-BE49-F238E27FC236}">
                <a16:creationId xmlns:a16="http://schemas.microsoft.com/office/drawing/2014/main" id="{BA0F6378-312D-46F8-B8B5-469725ECD14D}"/>
              </a:ext>
            </a:extLst>
          </p:cNvPr>
          <p:cNvSpPr>
            <a:spLocks noChangeArrowheads="1"/>
          </p:cNvSpPr>
          <p:nvPr/>
        </p:nvSpPr>
        <p:spPr bwMode="auto">
          <a:xfrm>
            <a:off x="6627" y="482806"/>
            <a:ext cx="12192000"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9" name="Rectangle 8">
            <a:extLst>
              <a:ext uri="{FF2B5EF4-FFF2-40B4-BE49-F238E27FC236}">
                <a16:creationId xmlns:a16="http://schemas.microsoft.com/office/drawing/2014/main" id="{71880F84-4201-4B0A-8180-F151168F150B}"/>
              </a:ext>
            </a:extLst>
          </p:cNvPr>
          <p:cNvSpPr>
            <a:spLocks noChangeArrowheads="1"/>
          </p:cNvSpPr>
          <p:nvPr/>
        </p:nvSpPr>
        <p:spPr bwMode="auto">
          <a:xfrm>
            <a:off x="3488635" y="515247"/>
            <a:ext cx="865698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r>
              <a:rPr lang="en-US" altLang="en-US" sz="3600" b="1" dirty="0">
                <a:solidFill>
                  <a:schemeClr val="bg1"/>
                </a:solidFill>
                <a:latin typeface="Trebuchet MS"/>
              </a:rPr>
              <a:t>ACTIVITIES PAGE</a:t>
            </a:r>
            <a:endParaRPr lang="en-US" altLang="en-US" sz="3600" b="1" dirty="0">
              <a:solidFill>
                <a:schemeClr val="bg1"/>
              </a:solidFill>
              <a:latin typeface="Trebuchet MS" panose="020B0603020202020204" pitchFamily="34" charset="0"/>
            </a:endParaRPr>
          </a:p>
        </p:txBody>
      </p:sp>
      <p:pic>
        <p:nvPicPr>
          <p:cNvPr id="11" name="Picture 10" descr="A picture containing text, wheel&#10;&#10;Description automatically generated">
            <a:extLst>
              <a:ext uri="{FF2B5EF4-FFF2-40B4-BE49-F238E27FC236}">
                <a16:creationId xmlns:a16="http://schemas.microsoft.com/office/drawing/2014/main" id="{F6F0960D-546C-4D44-80B6-F92D4F834D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393017" y="151606"/>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7" descr="Table&#10;&#10;Description automatically generated with medium confidence">
            <a:extLst>
              <a:ext uri="{FF2B5EF4-FFF2-40B4-BE49-F238E27FC236}">
                <a16:creationId xmlns:a16="http://schemas.microsoft.com/office/drawing/2014/main" id="{458BD132-625A-4CFA-846D-A1E99DB51BC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214730" y="3808527"/>
            <a:ext cx="6656379" cy="2897867"/>
          </a:xfrm>
        </p:spPr>
      </p:pic>
      <p:sp>
        <p:nvSpPr>
          <p:cNvPr id="15" name="TextBox 14">
            <a:extLst>
              <a:ext uri="{FF2B5EF4-FFF2-40B4-BE49-F238E27FC236}">
                <a16:creationId xmlns:a16="http://schemas.microsoft.com/office/drawing/2014/main" id="{10D3A53A-EC40-429E-B65B-315DA16B44CC}"/>
              </a:ext>
            </a:extLst>
          </p:cNvPr>
          <p:cNvSpPr txBox="1"/>
          <p:nvPr/>
        </p:nvSpPr>
        <p:spPr>
          <a:xfrm>
            <a:off x="3488635" y="1960024"/>
            <a:ext cx="10290313" cy="1477328"/>
          </a:xfrm>
          <a:prstGeom prst="rect">
            <a:avLst/>
          </a:prstGeom>
          <a:noFill/>
        </p:spPr>
        <p:txBody>
          <a:bodyPr wrap="square" rtlCol="0">
            <a:spAutoFit/>
          </a:bodyPr>
          <a:lstStyle/>
          <a:p>
            <a:pPr algn="ctr"/>
            <a:r>
              <a:rPr lang="en-US" b="1" i="1" dirty="0">
                <a:solidFill>
                  <a:srgbClr val="0A3A52"/>
                </a:solidFill>
              </a:rPr>
              <a:t>Ideas for Activities </a:t>
            </a:r>
          </a:p>
          <a:p>
            <a:pPr algn="ctr"/>
            <a:r>
              <a:rPr lang="en-US" b="1" i="1" dirty="0">
                <a:solidFill>
                  <a:srgbClr val="0A3A52"/>
                </a:solidFill>
              </a:rPr>
              <a:t>Check if your activities are allowed </a:t>
            </a:r>
          </a:p>
          <a:p>
            <a:pPr algn="ctr"/>
            <a:r>
              <a:rPr lang="en-US" b="1" i="1" dirty="0">
                <a:solidFill>
                  <a:srgbClr val="0A3A52"/>
                </a:solidFill>
              </a:rPr>
              <a:t>Learn how to create a smart goal</a:t>
            </a:r>
          </a:p>
          <a:p>
            <a:pPr algn="ctr"/>
            <a:endParaRPr lang="en-US" b="1" i="1" dirty="0">
              <a:solidFill>
                <a:srgbClr val="0A3A52"/>
              </a:solidFill>
            </a:endParaRPr>
          </a:p>
          <a:p>
            <a:pPr algn="ctr"/>
            <a:r>
              <a:rPr lang="en-US" b="1" i="1" dirty="0">
                <a:solidFill>
                  <a:srgbClr val="0A3A52"/>
                </a:solidFill>
              </a:rPr>
              <a:t>This is located on the ‘The Program’ tab</a:t>
            </a:r>
            <a:r>
              <a:rPr lang="en-US" b="1" i="1" dirty="0"/>
              <a:t>.</a:t>
            </a:r>
          </a:p>
        </p:txBody>
      </p:sp>
      <p:pic>
        <p:nvPicPr>
          <p:cNvPr id="4" name="Picture 3" descr="Graphical user interface, text, application, Teams&#10;&#10;Description automatically generated">
            <a:extLst>
              <a:ext uri="{FF2B5EF4-FFF2-40B4-BE49-F238E27FC236}">
                <a16:creationId xmlns:a16="http://schemas.microsoft.com/office/drawing/2014/main" id="{53F68E57-7D8B-4ECA-9CF0-443EFBA83C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838008" cy="6858000"/>
          </a:xfrm>
          <a:prstGeom prst="rect">
            <a:avLst/>
          </a:prstGeom>
        </p:spPr>
      </p:pic>
    </p:spTree>
    <p:extLst>
      <p:ext uri="{BB962C8B-B14F-4D97-AF65-F5344CB8AC3E}">
        <p14:creationId xmlns:p14="http://schemas.microsoft.com/office/powerpoint/2010/main" val="2668701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23AE6D2D-A7DF-4E85-A0C6-161E4230F771}"/>
              </a:ext>
            </a:extLst>
          </p:cNvPr>
          <p:cNvPicPr>
            <a:picLocks noGrp="1" noChangeAspect="1"/>
          </p:cNvPicPr>
          <p:nvPr>
            <p:ph idx="1"/>
          </p:nvPr>
        </p:nvPicPr>
        <p:blipFill>
          <a:blip r:embed="rId3"/>
          <a:stretch>
            <a:fillRect/>
          </a:stretch>
        </p:blipFill>
        <p:spPr>
          <a:xfrm>
            <a:off x="4935256" y="1808369"/>
            <a:ext cx="7210362" cy="3029841"/>
          </a:xfrm>
        </p:spPr>
      </p:pic>
      <p:sp>
        <p:nvSpPr>
          <p:cNvPr id="2" name="Title 1">
            <a:extLst>
              <a:ext uri="{FF2B5EF4-FFF2-40B4-BE49-F238E27FC236}">
                <a16:creationId xmlns:a16="http://schemas.microsoft.com/office/drawing/2014/main" id="{6A38A3C5-C6EE-4B06-882E-1C293B84D50B}"/>
              </a:ext>
            </a:extLst>
          </p:cNvPr>
          <p:cNvSpPr>
            <a:spLocks noGrp="1"/>
          </p:cNvSpPr>
          <p:nvPr>
            <p:ph type="title"/>
          </p:nvPr>
        </p:nvSpPr>
        <p:spPr/>
        <p:txBody>
          <a:bodyPr/>
          <a:lstStyle/>
          <a:p>
            <a:r>
              <a:rPr lang="en-US" dirty="0">
                <a:cs typeface="Calibri Light"/>
              </a:rPr>
              <a:t>Additional Resources </a:t>
            </a:r>
            <a:endParaRPr lang="en-US" dirty="0"/>
          </a:p>
        </p:txBody>
      </p:sp>
      <p:sp>
        <p:nvSpPr>
          <p:cNvPr id="5" name="Rectangle 4">
            <a:extLst>
              <a:ext uri="{FF2B5EF4-FFF2-40B4-BE49-F238E27FC236}">
                <a16:creationId xmlns:a16="http://schemas.microsoft.com/office/drawing/2014/main" id="{BA0F6378-312D-46F8-B8B5-469725ECD14D}"/>
              </a:ext>
            </a:extLst>
          </p:cNvPr>
          <p:cNvSpPr>
            <a:spLocks noChangeArrowheads="1"/>
          </p:cNvSpPr>
          <p:nvPr/>
        </p:nvSpPr>
        <p:spPr bwMode="auto">
          <a:xfrm>
            <a:off x="6627" y="482806"/>
            <a:ext cx="12192000"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9" name="Rectangle 8">
            <a:extLst>
              <a:ext uri="{FF2B5EF4-FFF2-40B4-BE49-F238E27FC236}">
                <a16:creationId xmlns:a16="http://schemas.microsoft.com/office/drawing/2014/main" id="{71880F84-4201-4B0A-8180-F151168F150B}"/>
              </a:ext>
            </a:extLst>
          </p:cNvPr>
          <p:cNvSpPr>
            <a:spLocks noChangeArrowheads="1"/>
          </p:cNvSpPr>
          <p:nvPr/>
        </p:nvSpPr>
        <p:spPr bwMode="auto">
          <a:xfrm>
            <a:off x="1287118" y="513246"/>
            <a:ext cx="865698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r>
              <a:rPr lang="en-US" altLang="en-US" sz="3600" b="1" dirty="0">
                <a:solidFill>
                  <a:schemeClr val="bg1"/>
                </a:solidFill>
                <a:latin typeface="Trebuchet MS"/>
              </a:rPr>
              <a:t> THE CAF WORKBOOK</a:t>
            </a:r>
            <a:endParaRPr lang="en-US" altLang="en-US" sz="3600" b="1" dirty="0">
              <a:solidFill>
                <a:schemeClr val="bg1"/>
              </a:solidFill>
              <a:latin typeface="Trebuchet MS" panose="020B0603020202020204" pitchFamily="34" charset="0"/>
            </a:endParaRPr>
          </a:p>
        </p:txBody>
      </p:sp>
      <p:pic>
        <p:nvPicPr>
          <p:cNvPr id="11" name="Picture 10" descr="A picture containing text, wheel&#10;&#10;Description automatically generated">
            <a:extLst>
              <a:ext uri="{FF2B5EF4-FFF2-40B4-BE49-F238E27FC236}">
                <a16:creationId xmlns:a16="http://schemas.microsoft.com/office/drawing/2014/main" id="{F6F0960D-546C-4D44-80B6-F92D4F834D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393017" y="151606"/>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10D3A53A-EC40-429E-B65B-315DA16B44CC}"/>
              </a:ext>
            </a:extLst>
          </p:cNvPr>
          <p:cNvSpPr txBox="1"/>
          <p:nvPr/>
        </p:nvSpPr>
        <p:spPr>
          <a:xfrm>
            <a:off x="190115" y="2021888"/>
            <a:ext cx="5208603" cy="4154984"/>
          </a:xfrm>
          <a:prstGeom prst="rect">
            <a:avLst/>
          </a:prstGeom>
          <a:noFill/>
        </p:spPr>
        <p:txBody>
          <a:bodyPr wrap="square" rtlCol="0">
            <a:spAutoFit/>
          </a:bodyPr>
          <a:lstStyle/>
          <a:p>
            <a:r>
              <a:rPr lang="en-US" sz="2400" b="1" dirty="0">
                <a:solidFill>
                  <a:srgbClr val="0A3A52"/>
                </a:solidFill>
              </a:rPr>
              <a:t>The perfect tool to help you get started with the Congressional Award!</a:t>
            </a:r>
          </a:p>
          <a:p>
            <a:endParaRPr lang="en-US" b="1" dirty="0">
              <a:solidFill>
                <a:srgbClr val="0A3A52"/>
              </a:solidFill>
            </a:endParaRPr>
          </a:p>
          <a:p>
            <a:pPr marL="285750" indent="-285750">
              <a:buFont typeface="Arial" panose="020B0604020202020204" pitchFamily="34" charset="0"/>
              <a:buChar char="•"/>
            </a:pPr>
            <a:r>
              <a:rPr lang="en-US" dirty="0">
                <a:solidFill>
                  <a:srgbClr val="0A3A52"/>
                </a:solidFill>
              </a:rPr>
              <a:t>Located under “Current Participants” section</a:t>
            </a:r>
          </a:p>
          <a:p>
            <a:pPr marL="285750" indent="-285750">
              <a:buFont typeface="Arial" panose="020B0604020202020204" pitchFamily="34" charset="0"/>
              <a:buChar char="•"/>
            </a:pPr>
            <a:r>
              <a:rPr lang="en-US" dirty="0">
                <a:solidFill>
                  <a:srgbClr val="0A3A52"/>
                </a:solidFill>
              </a:rPr>
              <a:t>Workbook + Hour Log Sheet</a:t>
            </a:r>
          </a:p>
          <a:p>
            <a:pPr marL="285750" indent="-285750">
              <a:buFont typeface="Arial" panose="020B0604020202020204" pitchFamily="34" charset="0"/>
              <a:buChar char="•"/>
            </a:pPr>
            <a:r>
              <a:rPr lang="en-US" dirty="0">
                <a:solidFill>
                  <a:srgbClr val="0A3A52"/>
                </a:solidFill>
              </a:rPr>
              <a:t>Activity descriptions, checklists, example goals, guidelines, and more!</a:t>
            </a:r>
          </a:p>
          <a:p>
            <a:pPr marL="285750" indent="-285750">
              <a:buFont typeface="Arial" panose="020B0604020202020204" pitchFamily="34" charset="0"/>
              <a:buChar char="•"/>
            </a:pPr>
            <a:endParaRPr lang="en-US" b="1" dirty="0">
              <a:solidFill>
                <a:srgbClr val="0A3A52"/>
              </a:solidFill>
            </a:endParaRPr>
          </a:p>
          <a:p>
            <a:pPr marL="285750" indent="-285750">
              <a:buFont typeface="Arial" panose="020B0604020202020204" pitchFamily="34" charset="0"/>
              <a:buChar char="•"/>
            </a:pPr>
            <a:r>
              <a:rPr lang="en-US" b="1" dirty="0">
                <a:solidFill>
                  <a:srgbClr val="0A3A52"/>
                </a:solidFill>
              </a:rPr>
              <a:t>What it is – An optional tool that can keep track of your activity before you submit online on Submittable</a:t>
            </a:r>
          </a:p>
          <a:p>
            <a:pPr marL="285750" indent="-285750">
              <a:buFont typeface="Arial" panose="020B0604020202020204" pitchFamily="34" charset="0"/>
              <a:buChar char="•"/>
            </a:pPr>
            <a:r>
              <a:rPr lang="en-US" b="1" dirty="0">
                <a:solidFill>
                  <a:srgbClr val="0A3A52"/>
                </a:solidFill>
              </a:rPr>
              <a:t>What it is not – A Record Book</a:t>
            </a:r>
          </a:p>
          <a:p>
            <a:pPr marL="285750" indent="-285750">
              <a:buFont typeface="Arial" panose="020B0604020202020204" pitchFamily="34" charset="0"/>
              <a:buChar char="•"/>
            </a:pPr>
            <a:endParaRPr lang="en-US" b="1" dirty="0">
              <a:solidFill>
                <a:srgbClr val="0A3A52"/>
              </a:solidFill>
            </a:endParaRPr>
          </a:p>
          <a:p>
            <a:pPr marL="285750" indent="-285750">
              <a:buFont typeface="Arial" panose="020B0604020202020204" pitchFamily="34" charset="0"/>
              <a:buChar char="•"/>
            </a:pPr>
            <a:endParaRPr lang="en-US" b="1" dirty="0"/>
          </a:p>
        </p:txBody>
      </p:sp>
    </p:spTree>
    <p:extLst>
      <p:ext uri="{BB962C8B-B14F-4D97-AF65-F5344CB8AC3E}">
        <p14:creationId xmlns:p14="http://schemas.microsoft.com/office/powerpoint/2010/main" val="3625254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45ABCA-D173-4E84-B0D9-7CB4BF289998}"/>
              </a:ext>
            </a:extLst>
          </p:cNvPr>
          <p:cNvSpPr>
            <a:spLocks noChangeArrowheads="1"/>
          </p:cNvSpPr>
          <p:nvPr/>
        </p:nvSpPr>
        <p:spPr bwMode="auto">
          <a:xfrm>
            <a:off x="0" y="459424"/>
            <a:ext cx="9719434"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5" name="Oval 4">
            <a:extLst>
              <a:ext uri="{FF2B5EF4-FFF2-40B4-BE49-F238E27FC236}">
                <a16:creationId xmlns:a16="http://schemas.microsoft.com/office/drawing/2014/main" id="{C0C6B4B9-7A8E-4A01-B0AC-C5FFDC3ED1A5}"/>
              </a:ext>
            </a:extLst>
          </p:cNvPr>
          <p:cNvSpPr>
            <a:spLocks noChangeArrowheads="1"/>
          </p:cNvSpPr>
          <p:nvPr/>
        </p:nvSpPr>
        <p:spPr bwMode="auto">
          <a:xfrm>
            <a:off x="8841002" y="65697"/>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6" name="Picture 5" descr="A picture containing text, wheel&#10;&#10;Description automatically generated">
            <a:extLst>
              <a:ext uri="{FF2B5EF4-FFF2-40B4-BE49-F238E27FC236}">
                <a16:creationId xmlns:a16="http://schemas.microsoft.com/office/drawing/2014/main" id="{1CB08212-1FC8-4D1C-A67B-B627225E00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919809" y="156411"/>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1D891EA-7395-43FC-AB83-94E8B3721D92}"/>
              </a:ext>
            </a:extLst>
          </p:cNvPr>
          <p:cNvSpPr>
            <a:spLocks noChangeArrowheads="1"/>
          </p:cNvSpPr>
          <p:nvPr/>
        </p:nvSpPr>
        <p:spPr bwMode="auto">
          <a:xfrm>
            <a:off x="-524673" y="515247"/>
            <a:ext cx="999346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r>
              <a:rPr lang="en-US" altLang="en-US" sz="3600" b="1" dirty="0">
                <a:solidFill>
                  <a:schemeClr val="bg1"/>
                </a:solidFill>
                <a:latin typeface="Trebuchet MS"/>
              </a:rPr>
              <a:t>ADDITIONAL PROGRAMMING</a:t>
            </a:r>
            <a:endParaRPr lang="en-US" altLang="en-US" sz="3600" b="1" dirty="0">
              <a:solidFill>
                <a:schemeClr val="bg1"/>
              </a:solidFill>
              <a:latin typeface="Trebuchet MS" panose="020B0603020202020204" pitchFamily="34" charset="0"/>
            </a:endParaRPr>
          </a:p>
        </p:txBody>
      </p:sp>
      <p:sp>
        <p:nvSpPr>
          <p:cNvPr id="8" name="Content Placeholder 2">
            <a:extLst>
              <a:ext uri="{FF2B5EF4-FFF2-40B4-BE49-F238E27FC236}">
                <a16:creationId xmlns:a16="http://schemas.microsoft.com/office/drawing/2014/main" id="{6CA55410-BBC1-4BCE-8EAF-F98AC1F08586}"/>
              </a:ext>
            </a:extLst>
          </p:cNvPr>
          <p:cNvSpPr>
            <a:spLocks noGrp="1"/>
          </p:cNvSpPr>
          <p:nvPr>
            <p:ph idx="1"/>
          </p:nvPr>
        </p:nvSpPr>
        <p:spPr>
          <a:xfrm>
            <a:off x="398155" y="1714070"/>
            <a:ext cx="5489917" cy="5143930"/>
          </a:xfrm>
        </p:spPr>
        <p:txBody>
          <a:bodyPr vert="horz" lIns="91440" tIns="45720" rIns="91440" bIns="45720" rtlCol="0" anchor="t">
            <a:normAutofit/>
          </a:bodyPr>
          <a:lstStyle/>
          <a:p>
            <a:r>
              <a:rPr lang="en-US" dirty="0">
                <a:cs typeface="Calibri"/>
              </a:rPr>
              <a:t>Financial Literacy</a:t>
            </a:r>
          </a:p>
          <a:p>
            <a:pPr lvl="1"/>
            <a:r>
              <a:rPr lang="en-US" dirty="0">
                <a:cs typeface="Calibri"/>
              </a:rPr>
              <a:t>Intuit Personal Finance Program</a:t>
            </a:r>
            <a:endParaRPr lang="en-US" dirty="0">
              <a:cs typeface="Calibri"/>
              <a:hlinkClick r:id="rId4"/>
            </a:endParaRPr>
          </a:p>
          <a:p>
            <a:pPr marL="457200" lvl="1" indent="0">
              <a:buNone/>
            </a:pPr>
            <a:endParaRPr lang="en-US" dirty="0">
              <a:cs typeface="Calibri"/>
            </a:endParaRPr>
          </a:p>
          <a:p>
            <a:endParaRPr lang="en-US" dirty="0">
              <a:cs typeface="Calibri"/>
            </a:endParaRPr>
          </a:p>
          <a:p>
            <a:pPr marL="0" indent="0">
              <a:buNone/>
            </a:pPr>
            <a:endParaRPr lang="en-US" dirty="0">
              <a:cs typeface="Calibri"/>
            </a:endParaRPr>
          </a:p>
          <a:p>
            <a:pPr marL="0" indent="0">
              <a:buNone/>
            </a:pPr>
            <a:endParaRPr lang="en-US" dirty="0">
              <a:cs typeface="Calibri"/>
            </a:endParaRPr>
          </a:p>
          <a:p>
            <a:pPr marL="0" indent="0">
              <a:buNone/>
            </a:pPr>
            <a:endParaRPr lang="en-US" dirty="0">
              <a:cs typeface="Calibri"/>
            </a:endParaRPr>
          </a:p>
          <a:p>
            <a:pPr marL="0" indent="0">
              <a:buNone/>
            </a:pPr>
            <a:endParaRPr lang="en-US" dirty="0">
              <a:cs typeface="Calibri"/>
            </a:endParaRPr>
          </a:p>
          <a:p>
            <a:r>
              <a:rPr lang="en-US" dirty="0">
                <a:cs typeface="Calibri"/>
              </a:rPr>
              <a:t>Mental &amp; Emotional Health</a:t>
            </a:r>
          </a:p>
          <a:p>
            <a:pPr lvl="1"/>
            <a:r>
              <a:rPr lang="en-US" dirty="0">
                <a:cs typeface="Calibri"/>
              </a:rPr>
              <a:t>Ford Fund &amp; Otsuka Workshops</a:t>
            </a:r>
          </a:p>
        </p:txBody>
      </p:sp>
      <p:sp>
        <p:nvSpPr>
          <p:cNvPr id="9" name="Content Placeholder 2">
            <a:extLst>
              <a:ext uri="{FF2B5EF4-FFF2-40B4-BE49-F238E27FC236}">
                <a16:creationId xmlns:a16="http://schemas.microsoft.com/office/drawing/2014/main" id="{C1C5710E-424B-4E40-B639-A8B5D16A34D2}"/>
              </a:ext>
            </a:extLst>
          </p:cNvPr>
          <p:cNvSpPr txBox="1">
            <a:spLocks/>
          </p:cNvSpPr>
          <p:nvPr/>
        </p:nvSpPr>
        <p:spPr>
          <a:xfrm>
            <a:off x="6096000" y="1478216"/>
            <a:ext cx="4982308" cy="43396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cs typeface="Calibri"/>
            </a:endParaRPr>
          </a:p>
          <a:p>
            <a:r>
              <a:rPr lang="en-US" dirty="0">
                <a:cs typeface="Calibri"/>
              </a:rPr>
              <a:t>Students working with Seniors</a:t>
            </a:r>
          </a:p>
          <a:p>
            <a:pPr lvl="1"/>
            <a:r>
              <a:rPr lang="en-US" dirty="0">
                <a:cs typeface="Calibri"/>
              </a:rPr>
              <a:t>Charter Communications </a:t>
            </a:r>
          </a:p>
          <a:p>
            <a:pPr lvl="1"/>
            <a:r>
              <a:rPr lang="en-US" dirty="0">
                <a:cs typeface="Calibri"/>
              </a:rPr>
              <a:t>Student Toolkit</a:t>
            </a:r>
          </a:p>
        </p:txBody>
      </p:sp>
      <p:pic>
        <p:nvPicPr>
          <p:cNvPr id="11" name="Picture 10">
            <a:extLst>
              <a:ext uri="{FF2B5EF4-FFF2-40B4-BE49-F238E27FC236}">
                <a16:creationId xmlns:a16="http://schemas.microsoft.com/office/drawing/2014/main" id="{420D7C4D-0EBD-4694-9D3D-49C4EE129E20}"/>
              </a:ext>
            </a:extLst>
          </p:cNvPr>
          <p:cNvPicPr>
            <a:picLocks noChangeAspect="1"/>
          </p:cNvPicPr>
          <p:nvPr/>
        </p:nvPicPr>
        <p:blipFill>
          <a:blip r:embed="rId5"/>
          <a:stretch>
            <a:fillRect/>
          </a:stretch>
        </p:blipFill>
        <p:spPr>
          <a:xfrm>
            <a:off x="8931716" y="2926641"/>
            <a:ext cx="2862129" cy="3694962"/>
          </a:xfrm>
          <a:prstGeom prst="rect">
            <a:avLst/>
          </a:prstGeom>
        </p:spPr>
      </p:pic>
      <p:pic>
        <p:nvPicPr>
          <p:cNvPr id="13" name="Picture 12">
            <a:extLst>
              <a:ext uri="{FF2B5EF4-FFF2-40B4-BE49-F238E27FC236}">
                <a16:creationId xmlns:a16="http://schemas.microsoft.com/office/drawing/2014/main" id="{9B7DBFCE-4B1A-4C65-9F55-71E9A5991EC7}"/>
              </a:ext>
            </a:extLst>
          </p:cNvPr>
          <p:cNvPicPr>
            <a:picLocks noChangeAspect="1"/>
          </p:cNvPicPr>
          <p:nvPr/>
        </p:nvPicPr>
        <p:blipFill>
          <a:blip r:embed="rId6"/>
          <a:stretch>
            <a:fillRect/>
          </a:stretch>
        </p:blipFill>
        <p:spPr>
          <a:xfrm>
            <a:off x="686919" y="2650810"/>
            <a:ext cx="4722162" cy="2779094"/>
          </a:xfrm>
          <a:prstGeom prst="rect">
            <a:avLst/>
          </a:prstGeom>
        </p:spPr>
      </p:pic>
      <p:pic>
        <p:nvPicPr>
          <p:cNvPr id="1026" name="Picture 2" descr="Zoom Like a Pro | 2020-03-30 | Walls &amp; Ceilings">
            <a:extLst>
              <a:ext uri="{FF2B5EF4-FFF2-40B4-BE49-F238E27FC236}">
                <a16:creationId xmlns:a16="http://schemas.microsoft.com/office/drawing/2014/main" id="{6E2FDE60-5E8F-460F-9AC0-1BE82D2A6A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1069" y="3619758"/>
            <a:ext cx="2646085" cy="16170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4C2D620-5BBB-496D-9E68-2399BFB7E9EC}"/>
              </a:ext>
            </a:extLst>
          </p:cNvPr>
          <p:cNvSpPr txBox="1"/>
          <p:nvPr/>
        </p:nvSpPr>
        <p:spPr>
          <a:xfrm>
            <a:off x="6110212" y="5975272"/>
            <a:ext cx="2330451" cy="646331"/>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dirty="0">
                <a:solidFill>
                  <a:srgbClr val="0A3A52"/>
                </a:solidFill>
                <a:hlinkClick r:id="rId8"/>
              </a:rPr>
              <a:t>See all of our ongoing initiatives here!</a:t>
            </a:r>
            <a:endParaRPr lang="en-US" b="1" dirty="0">
              <a:solidFill>
                <a:srgbClr val="0A3A52"/>
              </a:solidFill>
            </a:endParaRPr>
          </a:p>
        </p:txBody>
      </p:sp>
    </p:spTree>
    <p:extLst>
      <p:ext uri="{BB962C8B-B14F-4D97-AF65-F5344CB8AC3E}">
        <p14:creationId xmlns:p14="http://schemas.microsoft.com/office/powerpoint/2010/main" val="4127928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8A3C5-C6EE-4B06-882E-1C293B84D50B}"/>
              </a:ext>
            </a:extLst>
          </p:cNvPr>
          <p:cNvSpPr>
            <a:spLocks noGrp="1"/>
          </p:cNvSpPr>
          <p:nvPr>
            <p:ph type="title"/>
          </p:nvPr>
        </p:nvSpPr>
        <p:spPr/>
        <p:txBody>
          <a:bodyPr/>
          <a:lstStyle/>
          <a:p>
            <a:r>
              <a:rPr lang="en-US" dirty="0">
                <a:cs typeface="Calibri Light"/>
              </a:rPr>
              <a:t>Additional Resources </a:t>
            </a:r>
            <a:endParaRPr lang="en-US" dirty="0"/>
          </a:p>
        </p:txBody>
      </p:sp>
      <p:sp>
        <p:nvSpPr>
          <p:cNvPr id="3" name="Content Placeholder 2">
            <a:extLst>
              <a:ext uri="{FF2B5EF4-FFF2-40B4-BE49-F238E27FC236}">
                <a16:creationId xmlns:a16="http://schemas.microsoft.com/office/drawing/2014/main" id="{E05959DC-55CB-4C2D-8EE2-B3F0C562FC48}"/>
              </a:ext>
            </a:extLst>
          </p:cNvPr>
          <p:cNvSpPr>
            <a:spLocks noGrp="1"/>
          </p:cNvSpPr>
          <p:nvPr>
            <p:ph idx="1"/>
          </p:nvPr>
        </p:nvSpPr>
        <p:spPr>
          <a:xfrm>
            <a:off x="685800" y="2241261"/>
            <a:ext cx="7784339" cy="4351338"/>
          </a:xfrm>
        </p:spPr>
        <p:txBody>
          <a:bodyPr vert="horz" lIns="91440" tIns="45720" rIns="91440" bIns="45720" rtlCol="0" anchor="t">
            <a:normAutofit/>
          </a:bodyPr>
          <a:lstStyle/>
          <a:p>
            <a:pPr>
              <a:spcAft>
                <a:spcPts val="2400"/>
              </a:spcAft>
            </a:pPr>
            <a:r>
              <a:rPr lang="en-US" dirty="0">
                <a:latin typeface="Trebuchet MS"/>
                <a:cs typeface="Calibri"/>
                <a:hlinkClick r:id="rId2"/>
              </a:rPr>
              <a:t>Program Book</a:t>
            </a:r>
            <a:endParaRPr lang="en-US" dirty="0">
              <a:latin typeface="Trebuchet MS"/>
              <a:cs typeface="Calibri"/>
            </a:endParaRPr>
          </a:p>
          <a:p>
            <a:pPr>
              <a:spcAft>
                <a:spcPts val="2400"/>
              </a:spcAft>
            </a:pPr>
            <a:r>
              <a:rPr lang="en-US" dirty="0">
                <a:latin typeface="Trebuchet MS"/>
                <a:cs typeface="Calibri"/>
                <a:hlinkClick r:id="rId3"/>
              </a:rPr>
              <a:t>Frequently Asked Questions Website Page</a:t>
            </a:r>
            <a:endParaRPr lang="en-US" dirty="0">
              <a:latin typeface="Trebuchet MS"/>
              <a:cs typeface="Calibri"/>
            </a:endParaRPr>
          </a:p>
          <a:p>
            <a:pPr>
              <a:spcAft>
                <a:spcPts val="2400"/>
              </a:spcAft>
            </a:pPr>
            <a:r>
              <a:rPr lang="en-US" dirty="0">
                <a:latin typeface="Trebuchet MS"/>
                <a:cs typeface="Calibri"/>
                <a:hlinkClick r:id="rId4"/>
              </a:rPr>
              <a:t>Program Managers </a:t>
            </a:r>
            <a:endParaRPr lang="en-US" dirty="0">
              <a:latin typeface="Trebuchet MS"/>
              <a:cs typeface="Calibri"/>
            </a:endParaRPr>
          </a:p>
          <a:p>
            <a:pPr>
              <a:spcAft>
                <a:spcPts val="2400"/>
              </a:spcAft>
            </a:pPr>
            <a:r>
              <a:rPr lang="en-US" dirty="0">
                <a:latin typeface="Trebuchet MS"/>
                <a:cs typeface="Calibri"/>
                <a:hlinkClick r:id="rId5"/>
              </a:rPr>
              <a:t>Ambassadors</a:t>
            </a:r>
            <a:r>
              <a:rPr lang="en-US" dirty="0">
                <a:cs typeface="Calibri"/>
                <a:hlinkClick r:id="rId5"/>
              </a:rPr>
              <a:t> </a:t>
            </a:r>
            <a:endParaRPr lang="en-US" dirty="0">
              <a:cs typeface="Calibri"/>
            </a:endParaRPr>
          </a:p>
          <a:p>
            <a:endParaRPr lang="en-US" dirty="0">
              <a:cs typeface="Calibri"/>
            </a:endParaRPr>
          </a:p>
        </p:txBody>
      </p:sp>
      <p:sp>
        <p:nvSpPr>
          <p:cNvPr id="5" name="Rectangle 4">
            <a:extLst>
              <a:ext uri="{FF2B5EF4-FFF2-40B4-BE49-F238E27FC236}">
                <a16:creationId xmlns:a16="http://schemas.microsoft.com/office/drawing/2014/main" id="{BA0F6378-312D-46F8-B8B5-469725ECD14D}"/>
              </a:ext>
            </a:extLst>
          </p:cNvPr>
          <p:cNvSpPr>
            <a:spLocks noChangeArrowheads="1"/>
          </p:cNvSpPr>
          <p:nvPr/>
        </p:nvSpPr>
        <p:spPr bwMode="auto">
          <a:xfrm>
            <a:off x="0" y="459424"/>
            <a:ext cx="9719434"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9" name="Rectangle 8">
            <a:extLst>
              <a:ext uri="{FF2B5EF4-FFF2-40B4-BE49-F238E27FC236}">
                <a16:creationId xmlns:a16="http://schemas.microsoft.com/office/drawing/2014/main" id="{71880F84-4201-4B0A-8180-F151168F150B}"/>
              </a:ext>
            </a:extLst>
          </p:cNvPr>
          <p:cNvSpPr>
            <a:spLocks noChangeArrowheads="1"/>
          </p:cNvSpPr>
          <p:nvPr/>
        </p:nvSpPr>
        <p:spPr bwMode="auto">
          <a:xfrm>
            <a:off x="-524673" y="515247"/>
            <a:ext cx="999346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r>
              <a:rPr lang="en-US" altLang="en-US" sz="3600" b="1" dirty="0">
                <a:solidFill>
                  <a:schemeClr val="bg1"/>
                </a:solidFill>
                <a:latin typeface="Trebuchet MS"/>
              </a:rPr>
              <a:t>ADDITIONAL RESOURCES</a:t>
            </a:r>
            <a:endParaRPr lang="en-US" altLang="en-US" sz="3600" b="1" dirty="0">
              <a:solidFill>
                <a:schemeClr val="bg1"/>
              </a:solidFill>
              <a:latin typeface="Trebuchet MS" panose="020B0603020202020204" pitchFamily="34" charset="0"/>
            </a:endParaRPr>
          </a:p>
        </p:txBody>
      </p:sp>
      <p:sp>
        <p:nvSpPr>
          <p:cNvPr id="13" name="Oval 12">
            <a:extLst>
              <a:ext uri="{FF2B5EF4-FFF2-40B4-BE49-F238E27FC236}">
                <a16:creationId xmlns:a16="http://schemas.microsoft.com/office/drawing/2014/main" id="{DB440B85-E8E7-4AE6-8D76-E7AA518AB95C}"/>
              </a:ext>
            </a:extLst>
          </p:cNvPr>
          <p:cNvSpPr>
            <a:spLocks noChangeArrowheads="1"/>
          </p:cNvSpPr>
          <p:nvPr/>
        </p:nvSpPr>
        <p:spPr bwMode="auto">
          <a:xfrm>
            <a:off x="8757658" y="137135"/>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11" name="Picture 10" descr="A picture containing text, wheel&#10;&#10;Description automatically generated">
            <a:extLst>
              <a:ext uri="{FF2B5EF4-FFF2-40B4-BE49-F238E27FC236}">
                <a16:creationId xmlns:a16="http://schemas.microsoft.com/office/drawing/2014/main" id="{F6F0960D-546C-4D44-80B6-F92D4F834D0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836465" y="21594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Shape, arrow&#10;&#10;Description automatically generated">
            <a:extLst>
              <a:ext uri="{FF2B5EF4-FFF2-40B4-BE49-F238E27FC236}">
                <a16:creationId xmlns:a16="http://schemas.microsoft.com/office/drawing/2014/main" id="{F2537ED5-4429-4386-9184-473B19CF2609}"/>
              </a:ext>
            </a:extLst>
          </p:cNvPr>
          <p:cNvPicPr>
            <a:picLocks noChangeAspect="1"/>
          </p:cNvPicPr>
          <p:nvPr/>
        </p:nvPicPr>
        <p:blipFill>
          <a:blip r:embed="rId7"/>
          <a:stretch>
            <a:fillRect/>
          </a:stretch>
        </p:blipFill>
        <p:spPr>
          <a:xfrm>
            <a:off x="8629650" y="2437748"/>
            <a:ext cx="2743200" cy="3149316"/>
          </a:xfrm>
          <a:prstGeom prst="rect">
            <a:avLst/>
          </a:prstGeom>
        </p:spPr>
      </p:pic>
    </p:spTree>
    <p:extLst>
      <p:ext uri="{BB962C8B-B14F-4D97-AF65-F5344CB8AC3E}">
        <p14:creationId xmlns:p14="http://schemas.microsoft.com/office/powerpoint/2010/main" val="2787909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a:spLocks noChangeArrowheads="1"/>
          </p:cNvSpPr>
          <p:nvPr/>
        </p:nvSpPr>
        <p:spPr bwMode="auto">
          <a:xfrm>
            <a:off x="0" y="477996"/>
            <a:ext cx="9719434"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21" name="Rectangle 20"/>
          <p:cNvSpPr>
            <a:spLocks noChangeArrowheads="1"/>
          </p:cNvSpPr>
          <p:nvPr/>
        </p:nvSpPr>
        <p:spPr bwMode="auto">
          <a:xfrm>
            <a:off x="952435" y="463481"/>
            <a:ext cx="999346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dirty="0">
                <a:solidFill>
                  <a:schemeClr val="bg1"/>
                </a:solidFill>
                <a:latin typeface="Trebuchet MS" panose="020B0603020202020204" pitchFamily="34" charset="0"/>
              </a:rPr>
              <a:t>LIVE QUESTION &amp; ANSWER</a:t>
            </a:r>
          </a:p>
        </p:txBody>
      </p:sp>
      <p:sp>
        <p:nvSpPr>
          <p:cNvPr id="22" name="Oval 21"/>
          <p:cNvSpPr>
            <a:spLocks noChangeArrowheads="1"/>
          </p:cNvSpPr>
          <p:nvPr/>
        </p:nvSpPr>
        <p:spPr bwMode="auto">
          <a:xfrm>
            <a:off x="8841002" y="84269"/>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23" name="Oval 22"/>
          <p:cNvSpPr>
            <a:spLocks noChangeArrowheads="1"/>
          </p:cNvSpPr>
          <p:nvPr/>
        </p:nvSpPr>
        <p:spPr bwMode="auto">
          <a:xfrm>
            <a:off x="8993402"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24" name="Picture 2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931716" y="174983"/>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A5134BAA-3413-4F50-BE26-FD0011CAA222}"/>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2871" y="2833675"/>
            <a:ext cx="709564" cy="709564"/>
          </a:xfrm>
          <a:prstGeom prst="rect">
            <a:avLst/>
          </a:prstGeom>
        </p:spPr>
      </p:pic>
      <p:pic>
        <p:nvPicPr>
          <p:cNvPr id="18" name="Picture 17" descr="Map&#10;&#10;Description automatically generated">
            <a:extLst>
              <a:ext uri="{FF2B5EF4-FFF2-40B4-BE49-F238E27FC236}">
                <a16:creationId xmlns:a16="http://schemas.microsoft.com/office/drawing/2014/main" id="{5E73F50B-BA85-477F-B576-46AB9F5DA9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9167" y="2018297"/>
            <a:ext cx="6339023" cy="4608194"/>
          </a:xfrm>
          <a:prstGeom prst="rect">
            <a:avLst/>
          </a:prstGeom>
        </p:spPr>
      </p:pic>
      <p:sp>
        <p:nvSpPr>
          <p:cNvPr id="27" name="Content Placeholder 2">
            <a:extLst>
              <a:ext uri="{FF2B5EF4-FFF2-40B4-BE49-F238E27FC236}">
                <a16:creationId xmlns:a16="http://schemas.microsoft.com/office/drawing/2014/main" id="{41C99727-97F1-4B1E-A977-1C1DCD985D63}"/>
              </a:ext>
            </a:extLst>
          </p:cNvPr>
          <p:cNvSpPr txBox="1">
            <a:spLocks/>
          </p:cNvSpPr>
          <p:nvPr/>
        </p:nvSpPr>
        <p:spPr>
          <a:xfrm>
            <a:off x="72689" y="1690675"/>
            <a:ext cx="6591878" cy="11430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cs typeface="Calibri"/>
              </a:rPr>
              <a:t>Have questions you’d like to ask via email? Find your region’s Program Manager below:</a:t>
            </a:r>
          </a:p>
        </p:txBody>
      </p:sp>
      <p:pic>
        <p:nvPicPr>
          <p:cNvPr id="28" name="Picture 27">
            <a:extLst>
              <a:ext uri="{FF2B5EF4-FFF2-40B4-BE49-F238E27FC236}">
                <a16:creationId xmlns:a16="http://schemas.microsoft.com/office/drawing/2014/main" id="{7C7ADE47-883D-4729-B520-2C589708B4F9}"/>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2871" y="4200142"/>
            <a:ext cx="709564" cy="709564"/>
          </a:xfrm>
          <a:prstGeom prst="rect">
            <a:avLst/>
          </a:prstGeom>
        </p:spPr>
      </p:pic>
      <p:pic>
        <p:nvPicPr>
          <p:cNvPr id="29" name="Picture 28">
            <a:extLst>
              <a:ext uri="{FF2B5EF4-FFF2-40B4-BE49-F238E27FC236}">
                <a16:creationId xmlns:a16="http://schemas.microsoft.com/office/drawing/2014/main" id="{BC73AE5C-2A86-4A94-9865-CFFD29DC660D}"/>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2871" y="5566609"/>
            <a:ext cx="709564" cy="709564"/>
          </a:xfrm>
          <a:prstGeom prst="rect">
            <a:avLst/>
          </a:prstGeom>
        </p:spPr>
      </p:pic>
      <p:sp>
        <p:nvSpPr>
          <p:cNvPr id="30" name="Content Placeholder 2">
            <a:extLst>
              <a:ext uri="{FF2B5EF4-FFF2-40B4-BE49-F238E27FC236}">
                <a16:creationId xmlns:a16="http://schemas.microsoft.com/office/drawing/2014/main" id="{203F70F2-E664-4444-9BDB-C3B9A1F070FF}"/>
              </a:ext>
            </a:extLst>
          </p:cNvPr>
          <p:cNvSpPr txBox="1">
            <a:spLocks/>
          </p:cNvSpPr>
          <p:nvPr/>
        </p:nvSpPr>
        <p:spPr>
          <a:xfrm>
            <a:off x="952435" y="2799919"/>
            <a:ext cx="6231260" cy="88253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200" b="1" dirty="0">
                <a:solidFill>
                  <a:srgbClr val="0A3A52"/>
                </a:solidFill>
                <a:cs typeface="Calibri"/>
              </a:rPr>
              <a:t>Francesca D’Ambrosi</a:t>
            </a:r>
            <a:r>
              <a:rPr lang="en-US" sz="2200" i="1" dirty="0">
                <a:solidFill>
                  <a:srgbClr val="0A3A52"/>
                </a:solidFill>
                <a:cs typeface="Calibri"/>
              </a:rPr>
              <a:t>, West Program Manager</a:t>
            </a:r>
            <a:endParaRPr lang="en-US" sz="2200" b="1" dirty="0">
              <a:solidFill>
                <a:srgbClr val="0A3A52"/>
              </a:solidFill>
              <a:cs typeface="Calibri"/>
            </a:endParaRPr>
          </a:p>
          <a:p>
            <a:pPr marL="0" indent="0">
              <a:spcBef>
                <a:spcPts val="0"/>
              </a:spcBef>
              <a:buNone/>
            </a:pPr>
            <a:r>
              <a:rPr lang="en-US" sz="2200" dirty="0">
                <a:cs typeface="Calibri"/>
                <a:hlinkClick r:id="rId6"/>
              </a:rPr>
              <a:t>dambrosi@congressionalaward.org</a:t>
            </a:r>
            <a:r>
              <a:rPr lang="en-US" sz="2200" dirty="0">
                <a:cs typeface="Calibri"/>
              </a:rPr>
              <a:t> </a:t>
            </a:r>
          </a:p>
        </p:txBody>
      </p:sp>
      <p:sp>
        <p:nvSpPr>
          <p:cNvPr id="31" name="Content Placeholder 2">
            <a:extLst>
              <a:ext uri="{FF2B5EF4-FFF2-40B4-BE49-F238E27FC236}">
                <a16:creationId xmlns:a16="http://schemas.microsoft.com/office/drawing/2014/main" id="{318F68FD-27E7-40C7-837E-2D039731CD85}"/>
              </a:ext>
            </a:extLst>
          </p:cNvPr>
          <p:cNvSpPr txBox="1">
            <a:spLocks/>
          </p:cNvSpPr>
          <p:nvPr/>
        </p:nvSpPr>
        <p:spPr>
          <a:xfrm>
            <a:off x="952435" y="4181786"/>
            <a:ext cx="6231260" cy="88253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200" b="1" dirty="0">
                <a:solidFill>
                  <a:srgbClr val="576F7B"/>
                </a:solidFill>
                <a:cs typeface="Calibri"/>
              </a:rPr>
              <a:t>Lukas Meyer</a:t>
            </a:r>
            <a:r>
              <a:rPr lang="en-US" sz="2200" i="1" dirty="0">
                <a:solidFill>
                  <a:srgbClr val="576F7B"/>
                </a:solidFill>
                <a:cs typeface="Calibri"/>
              </a:rPr>
              <a:t>, North Program Manager</a:t>
            </a:r>
            <a:endParaRPr lang="en-US" sz="2200" b="1" dirty="0">
              <a:solidFill>
                <a:srgbClr val="576F7B"/>
              </a:solidFill>
              <a:cs typeface="Calibri"/>
            </a:endParaRPr>
          </a:p>
          <a:p>
            <a:pPr marL="0" indent="0">
              <a:spcBef>
                <a:spcPts val="0"/>
              </a:spcBef>
              <a:buNone/>
            </a:pPr>
            <a:r>
              <a:rPr lang="en-US" sz="2200" dirty="0">
                <a:cs typeface="Calibri"/>
                <a:hlinkClick r:id="rId7"/>
              </a:rPr>
              <a:t>meyer@congressionalaward.org</a:t>
            </a:r>
            <a:r>
              <a:rPr lang="en-US" sz="2200" dirty="0">
                <a:cs typeface="Calibri"/>
              </a:rPr>
              <a:t> </a:t>
            </a:r>
          </a:p>
        </p:txBody>
      </p:sp>
      <p:sp>
        <p:nvSpPr>
          <p:cNvPr id="32" name="Content Placeholder 2">
            <a:extLst>
              <a:ext uri="{FF2B5EF4-FFF2-40B4-BE49-F238E27FC236}">
                <a16:creationId xmlns:a16="http://schemas.microsoft.com/office/drawing/2014/main" id="{DF31DCFD-3F93-428C-B3C9-D8D35911BE2E}"/>
              </a:ext>
            </a:extLst>
          </p:cNvPr>
          <p:cNvSpPr txBox="1">
            <a:spLocks/>
          </p:cNvSpPr>
          <p:nvPr/>
        </p:nvSpPr>
        <p:spPr>
          <a:xfrm>
            <a:off x="952435" y="5569566"/>
            <a:ext cx="6231260" cy="88253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200" b="1" dirty="0">
                <a:solidFill>
                  <a:srgbClr val="DA1F3C"/>
                </a:solidFill>
                <a:cs typeface="Calibri"/>
              </a:rPr>
              <a:t>Eric Fernandez</a:t>
            </a:r>
            <a:r>
              <a:rPr lang="en-US" sz="2200" i="1" dirty="0">
                <a:solidFill>
                  <a:srgbClr val="DA1F3C"/>
                </a:solidFill>
                <a:cs typeface="Calibri"/>
              </a:rPr>
              <a:t>, South Program Manager</a:t>
            </a:r>
            <a:endParaRPr lang="en-US" sz="2200" b="1" dirty="0">
              <a:solidFill>
                <a:srgbClr val="DA1F3C"/>
              </a:solidFill>
              <a:cs typeface="Calibri"/>
            </a:endParaRPr>
          </a:p>
          <a:p>
            <a:pPr marL="0" indent="0">
              <a:spcBef>
                <a:spcPts val="0"/>
              </a:spcBef>
              <a:buNone/>
            </a:pPr>
            <a:r>
              <a:rPr lang="en-US" sz="2200" dirty="0">
                <a:cs typeface="Calibri"/>
                <a:hlinkClick r:id="rId8"/>
              </a:rPr>
              <a:t>fernandez@congressionalaward.org </a:t>
            </a:r>
            <a:endParaRPr lang="en-US" sz="2200" dirty="0">
              <a:cs typeface="Calibri"/>
            </a:endParaRPr>
          </a:p>
        </p:txBody>
      </p:sp>
    </p:spTree>
    <p:extLst>
      <p:ext uri="{BB962C8B-B14F-4D97-AF65-F5344CB8AC3E}">
        <p14:creationId xmlns:p14="http://schemas.microsoft.com/office/powerpoint/2010/main" val="10286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67703" y="3913590"/>
            <a:ext cx="709564" cy="709564"/>
          </a:xfrm>
          <a:prstGeom prst="rect">
            <a:avLst/>
          </a:prstGeom>
        </p:spPr>
      </p:pic>
      <p:pic>
        <p:nvPicPr>
          <p:cNvPr id="3" name="Picture 2"/>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52612" y="3789931"/>
            <a:ext cx="956884" cy="956884"/>
          </a:xfrm>
          <a:prstGeom prst="rect">
            <a:avLst/>
          </a:prstGeom>
        </p:spPr>
      </p:pic>
      <p:pic>
        <p:nvPicPr>
          <p:cNvPr id="4" name="Picture 3"/>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0109" y="3056091"/>
            <a:ext cx="648114" cy="648748"/>
          </a:xfrm>
          <a:prstGeom prst="rect">
            <a:avLst/>
          </a:prstGeom>
        </p:spPr>
      </p:pic>
      <p:pic>
        <p:nvPicPr>
          <p:cNvPr id="5" name="Picture 4"/>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52435" y="2022196"/>
            <a:ext cx="757238" cy="757238"/>
          </a:xfrm>
          <a:prstGeom prst="rect">
            <a:avLst/>
          </a:prstGeom>
        </p:spPr>
      </p:pic>
      <p:sp>
        <p:nvSpPr>
          <p:cNvPr id="6" name="TextBox 9"/>
          <p:cNvSpPr txBox="1"/>
          <p:nvPr/>
        </p:nvSpPr>
        <p:spPr>
          <a:xfrm>
            <a:off x="1874306" y="2164596"/>
            <a:ext cx="3995802"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595959"/>
                </a:solidFill>
                <a:latin typeface="Trebuchet MS" panose="020B0603020202020204" pitchFamily="34" charset="0"/>
              </a:rPr>
              <a:t>@The Congressional Award</a:t>
            </a:r>
          </a:p>
        </p:txBody>
      </p:sp>
      <p:sp>
        <p:nvSpPr>
          <p:cNvPr id="7" name="TextBox 17"/>
          <p:cNvSpPr txBox="1"/>
          <p:nvPr/>
        </p:nvSpPr>
        <p:spPr>
          <a:xfrm>
            <a:off x="1874306" y="3084731"/>
            <a:ext cx="35584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595959"/>
                </a:solidFill>
                <a:latin typeface="Trebuchet MS" panose="020B0603020202020204" pitchFamily="34" charset="0"/>
              </a:rPr>
              <a:t>@thecongressionalaward</a:t>
            </a:r>
          </a:p>
        </p:txBody>
      </p:sp>
      <p:sp>
        <p:nvSpPr>
          <p:cNvPr id="8" name="TextBox 18"/>
          <p:cNvSpPr txBox="1"/>
          <p:nvPr/>
        </p:nvSpPr>
        <p:spPr>
          <a:xfrm>
            <a:off x="1874306" y="4037540"/>
            <a:ext cx="182244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595959"/>
                </a:solidFill>
                <a:latin typeface="Trebuchet MS" panose="020B0603020202020204" pitchFamily="34" charset="0"/>
              </a:rPr>
              <a:t>@theaward</a:t>
            </a:r>
          </a:p>
        </p:txBody>
      </p:sp>
      <p:sp>
        <p:nvSpPr>
          <p:cNvPr id="9" name="TextBox 16"/>
          <p:cNvSpPr txBox="1"/>
          <p:nvPr/>
        </p:nvSpPr>
        <p:spPr>
          <a:xfrm>
            <a:off x="6910966" y="2022902"/>
            <a:ext cx="4428423"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595959"/>
                </a:solidFill>
                <a:latin typeface="Trebuchet MS" panose="020B0603020202020204" pitchFamily="34" charset="0"/>
              </a:rPr>
              <a:t>PO Box 77440</a:t>
            </a:r>
          </a:p>
          <a:p>
            <a:r>
              <a:rPr lang="en-US" sz="2400" dirty="0">
                <a:solidFill>
                  <a:srgbClr val="595959"/>
                </a:solidFill>
                <a:latin typeface="Trebuchet MS" panose="020B0603020202020204" pitchFamily="34" charset="0"/>
              </a:rPr>
              <a:t>Washington, DC 20013</a:t>
            </a:r>
          </a:p>
        </p:txBody>
      </p:sp>
      <p:pic>
        <p:nvPicPr>
          <p:cNvPr id="10" name="Picture 9" descr="Image result for house icon png"/>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71905" y="1979867"/>
            <a:ext cx="837264" cy="8372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0"/>
          <p:cNvSpPr txBox="1"/>
          <p:nvPr/>
        </p:nvSpPr>
        <p:spPr>
          <a:xfrm>
            <a:off x="5241117" y="4037540"/>
            <a:ext cx="524150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595959"/>
                </a:solidFill>
                <a:latin typeface="Trebuchet MS" panose="020B0603020202020204" pitchFamily="34" charset="0"/>
              </a:rPr>
              <a:t>information@congressionalaward.org</a:t>
            </a:r>
          </a:p>
        </p:txBody>
      </p:sp>
      <p:sp>
        <p:nvSpPr>
          <p:cNvPr id="12" name="TextBox 21"/>
          <p:cNvSpPr txBox="1"/>
          <p:nvPr/>
        </p:nvSpPr>
        <p:spPr>
          <a:xfrm>
            <a:off x="6910966" y="3146004"/>
            <a:ext cx="254231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595959"/>
                </a:solidFill>
                <a:latin typeface="Trebuchet MS" panose="020B0603020202020204" pitchFamily="34" charset="0"/>
              </a:rPr>
              <a:t>(202) 226-0130</a:t>
            </a:r>
          </a:p>
        </p:txBody>
      </p:sp>
      <p:pic>
        <p:nvPicPr>
          <p:cNvPr id="13" name="Picture 12" descr="Related image"/>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54385" y="3040686"/>
            <a:ext cx="672303" cy="67230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21"/>
          <p:cNvSpPr txBox="1"/>
          <p:nvPr/>
        </p:nvSpPr>
        <p:spPr>
          <a:xfrm>
            <a:off x="6910966" y="3494232"/>
            <a:ext cx="254231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595959"/>
                </a:solidFill>
                <a:latin typeface="Trebuchet MS" panose="020B0603020202020204" pitchFamily="34" charset="0"/>
              </a:rPr>
              <a:t>1-888-80-AWARD</a:t>
            </a:r>
          </a:p>
        </p:txBody>
      </p:sp>
      <p:pic>
        <p:nvPicPr>
          <p:cNvPr id="1026" name="Picture 2" descr="Image result for website icon png"/>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96751" y="5942160"/>
            <a:ext cx="801884" cy="78021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0"/>
          <p:cNvSpPr txBox="1"/>
          <p:nvPr/>
        </p:nvSpPr>
        <p:spPr>
          <a:xfrm>
            <a:off x="4519272" y="6074538"/>
            <a:ext cx="524150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595959"/>
                </a:solidFill>
                <a:latin typeface="Trebuchet MS" panose="020B0603020202020204" pitchFamily="34" charset="0"/>
              </a:rPr>
              <a:t>www.congressionalaward.org</a:t>
            </a:r>
          </a:p>
        </p:txBody>
      </p:sp>
      <p:sp>
        <p:nvSpPr>
          <p:cNvPr id="20" name="Rectangle 19"/>
          <p:cNvSpPr>
            <a:spLocks noChangeArrowheads="1"/>
          </p:cNvSpPr>
          <p:nvPr/>
        </p:nvSpPr>
        <p:spPr bwMode="auto">
          <a:xfrm>
            <a:off x="0" y="636601"/>
            <a:ext cx="9719434"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21" name="Rectangle 20"/>
          <p:cNvSpPr>
            <a:spLocks noChangeArrowheads="1"/>
          </p:cNvSpPr>
          <p:nvPr/>
        </p:nvSpPr>
        <p:spPr bwMode="auto">
          <a:xfrm>
            <a:off x="952435" y="622086"/>
            <a:ext cx="999346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dirty="0">
                <a:solidFill>
                  <a:schemeClr val="bg1"/>
                </a:solidFill>
                <a:latin typeface="Trebuchet MS" panose="020B0603020202020204" pitchFamily="34" charset="0"/>
              </a:rPr>
              <a:t>JOIN THE CONVERSATION</a:t>
            </a:r>
          </a:p>
        </p:txBody>
      </p:sp>
      <p:sp>
        <p:nvSpPr>
          <p:cNvPr id="22" name="Oval 21"/>
          <p:cNvSpPr>
            <a:spLocks noChangeArrowheads="1"/>
          </p:cNvSpPr>
          <p:nvPr/>
        </p:nvSpPr>
        <p:spPr bwMode="auto">
          <a:xfrm>
            <a:off x="8841002" y="242874"/>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23" name="Oval 22"/>
          <p:cNvSpPr>
            <a:spLocks noChangeArrowheads="1"/>
          </p:cNvSpPr>
          <p:nvPr/>
        </p:nvSpPr>
        <p:spPr bwMode="auto">
          <a:xfrm>
            <a:off x="8993402"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24" name="Picture 2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8931716"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306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577117" y="636601"/>
            <a:ext cx="4626426"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5" name="Rectangle 4"/>
          <p:cNvSpPr>
            <a:spLocks noChangeArrowheads="1"/>
          </p:cNvSpPr>
          <p:nvPr/>
        </p:nvSpPr>
        <p:spPr bwMode="auto">
          <a:xfrm>
            <a:off x="5771031" y="622086"/>
            <a:ext cx="40261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dirty="0">
                <a:solidFill>
                  <a:schemeClr val="bg1"/>
                </a:solidFill>
                <a:latin typeface="Trebuchet MS" panose="020B0603020202020204" pitchFamily="34" charset="0"/>
              </a:rPr>
              <a:t>HISTORY</a:t>
            </a:r>
          </a:p>
        </p:txBody>
      </p:sp>
      <p:sp>
        <p:nvSpPr>
          <p:cNvPr id="6" name="Oval 5"/>
          <p:cNvSpPr>
            <a:spLocks noChangeArrowheads="1"/>
          </p:cNvSpPr>
          <p:nvPr/>
        </p:nvSpPr>
        <p:spPr bwMode="auto">
          <a:xfrm>
            <a:off x="9325111" y="242874"/>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9477511"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415825"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248400" y="2545175"/>
            <a:ext cx="5307480" cy="3785652"/>
          </a:xfrm>
          <a:prstGeom prst="rect">
            <a:avLst/>
          </a:prstGeom>
          <a:noFill/>
        </p:spPr>
        <p:txBody>
          <a:bodyPr wrap="square" rtlCol="0">
            <a:spAutoFit/>
          </a:bodyPr>
          <a:lstStyle/>
          <a:p>
            <a:r>
              <a:rPr lang="en-US" sz="2400" dirty="0">
                <a:solidFill>
                  <a:srgbClr val="595959"/>
                </a:solidFill>
                <a:latin typeface="Trebuchet MS" panose="020B0603020202020204" pitchFamily="34" charset="0"/>
              </a:rPr>
              <a:t>Founded by Congress in 1979 </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Public Law 96-114:</a:t>
            </a:r>
          </a:p>
          <a:p>
            <a:r>
              <a:rPr lang="en-US" sz="2400" dirty="0">
                <a:solidFill>
                  <a:srgbClr val="595959"/>
                </a:solidFill>
                <a:latin typeface="Trebuchet MS" panose="020B0603020202020204" pitchFamily="34" charset="0"/>
              </a:rPr>
              <a:t>The Congressional Award Act</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Public-private partnership</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Non-partisan program to honor initiative, service, and achievement in America’s youth</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872249" cy="3309257"/>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334" t="1" r="7279" b="204"/>
          <a:stretch/>
        </p:blipFill>
        <p:spPr>
          <a:xfrm>
            <a:off x="-35035" y="3309257"/>
            <a:ext cx="5907284" cy="3548743"/>
          </a:xfrm>
          <a:prstGeom prst="rect">
            <a:avLst/>
          </a:prstGeom>
        </p:spPr>
      </p:pic>
    </p:spTree>
    <p:extLst>
      <p:ext uri="{BB962C8B-B14F-4D97-AF65-F5344CB8AC3E}">
        <p14:creationId xmlns:p14="http://schemas.microsoft.com/office/powerpoint/2010/main" val="4169696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368183" y="751887"/>
            <a:ext cx="5424500"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5" name="Rectangle 4"/>
          <p:cNvSpPr>
            <a:spLocks noChangeArrowheads="1"/>
          </p:cNvSpPr>
          <p:nvPr/>
        </p:nvSpPr>
        <p:spPr bwMode="auto">
          <a:xfrm>
            <a:off x="1683657" y="723686"/>
            <a:ext cx="4513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dirty="0">
                <a:solidFill>
                  <a:schemeClr val="bg1"/>
                </a:solidFill>
                <a:latin typeface="Trebuchet MS" panose="020B0603020202020204" pitchFamily="34" charset="0"/>
              </a:rPr>
              <a:t>BENEFITS</a:t>
            </a: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68083" y="2646775"/>
            <a:ext cx="6224600" cy="4524315"/>
          </a:xfrm>
          <a:prstGeom prst="rect">
            <a:avLst/>
          </a:prstGeom>
          <a:noFill/>
        </p:spPr>
        <p:txBody>
          <a:bodyPr wrap="square" rtlCol="0">
            <a:spAutoFit/>
          </a:bodyPr>
          <a:lstStyle/>
          <a:p>
            <a:r>
              <a:rPr lang="en-US" sz="2400" dirty="0">
                <a:solidFill>
                  <a:srgbClr val="595959"/>
                </a:solidFill>
                <a:latin typeface="Trebuchet MS" panose="020B0603020202020204" pitchFamily="34" charset="0"/>
              </a:rPr>
              <a:t>Superlative for college, job,</a:t>
            </a:r>
          </a:p>
          <a:p>
            <a:r>
              <a:rPr lang="en-US" sz="2400" dirty="0">
                <a:solidFill>
                  <a:srgbClr val="595959"/>
                </a:solidFill>
                <a:latin typeface="Trebuchet MS" panose="020B0603020202020204" pitchFamily="34" charset="0"/>
              </a:rPr>
              <a:t>scholarship, internship applications</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Mentor-based opportunities</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Serves communities near and far</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Interactions with Members of Congress</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Medals struck by U.S. Mint</a:t>
            </a:r>
          </a:p>
          <a:p>
            <a:endParaRPr lang="en-US" sz="2400" dirty="0">
              <a:solidFill>
                <a:srgbClr val="595959"/>
              </a:solidFill>
              <a:latin typeface="Trebuchet MS" panose="020B0603020202020204" pitchFamily="34" charset="0"/>
            </a:endParaRPr>
          </a:p>
          <a:p>
            <a:endParaRPr lang="en-US" sz="2400" dirty="0">
              <a:solidFill>
                <a:srgbClr val="595959"/>
              </a:solidFill>
              <a:latin typeface="Trebuchet MS" panose="020B0603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5994" y="0"/>
            <a:ext cx="5686006" cy="6858000"/>
          </a:xfrm>
          <a:prstGeom prst="rect">
            <a:avLst/>
          </a:prstGeom>
        </p:spPr>
      </p:pic>
    </p:spTree>
    <p:extLst>
      <p:ext uri="{BB962C8B-B14F-4D97-AF65-F5344CB8AC3E}">
        <p14:creationId xmlns:p14="http://schemas.microsoft.com/office/powerpoint/2010/main" val="3947915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789714" y="636601"/>
            <a:ext cx="5413829"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5" name="Rectangle 4"/>
          <p:cNvSpPr>
            <a:spLocks noChangeArrowheads="1"/>
          </p:cNvSpPr>
          <p:nvPr/>
        </p:nvSpPr>
        <p:spPr bwMode="auto">
          <a:xfrm>
            <a:off x="4949371" y="622086"/>
            <a:ext cx="484777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dirty="0">
                <a:solidFill>
                  <a:schemeClr val="bg1"/>
                </a:solidFill>
                <a:latin typeface="Trebuchet MS" panose="020B0603020202020204" pitchFamily="34" charset="0"/>
              </a:rPr>
              <a:t>HOW TO GET STARTED</a:t>
            </a:r>
          </a:p>
        </p:txBody>
      </p:sp>
      <p:sp>
        <p:nvSpPr>
          <p:cNvPr id="6" name="Oval 5"/>
          <p:cNvSpPr>
            <a:spLocks noChangeArrowheads="1"/>
          </p:cNvSpPr>
          <p:nvPr/>
        </p:nvSpPr>
        <p:spPr bwMode="auto">
          <a:xfrm>
            <a:off x="9325111" y="242874"/>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9477511"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415825"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2651" t="1" r="24893" b="312"/>
          <a:stretch/>
        </p:blipFill>
        <p:spPr>
          <a:xfrm>
            <a:off x="-286655" y="-32657"/>
            <a:ext cx="5457372" cy="6923314"/>
          </a:xfrm>
          <a:prstGeom prst="rect">
            <a:avLst/>
          </a:prstGeom>
        </p:spPr>
      </p:pic>
      <p:sp>
        <p:nvSpPr>
          <p:cNvPr id="2" name="TextBox 1">
            <a:extLst>
              <a:ext uri="{FF2B5EF4-FFF2-40B4-BE49-F238E27FC236}">
                <a16:creationId xmlns:a16="http://schemas.microsoft.com/office/drawing/2014/main" id="{9FDFF648-88EF-4065-A025-91AA5E281F19}"/>
              </a:ext>
            </a:extLst>
          </p:cNvPr>
          <p:cNvSpPr txBox="1"/>
          <p:nvPr/>
        </p:nvSpPr>
        <p:spPr>
          <a:xfrm>
            <a:off x="5439267" y="2053584"/>
            <a:ext cx="5316718"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most important step of the Program – REGISTER</a:t>
            </a:r>
          </a:p>
          <a:p>
            <a:pPr marL="742950" lvl="1" indent="-285750">
              <a:buFont typeface="Arial" panose="020B0604020202020204" pitchFamily="34" charset="0"/>
              <a:buChar char="•"/>
            </a:pPr>
            <a:r>
              <a:rPr lang="en-US" sz="2400" dirty="0"/>
              <a:t>Online registration on our website</a:t>
            </a:r>
          </a:p>
          <a:p>
            <a:pPr marL="742950" lvl="1" indent="-285750">
              <a:buFont typeface="Arial" panose="020B0604020202020204" pitchFamily="34" charset="0"/>
              <a:buChar char="•"/>
            </a:pPr>
            <a:r>
              <a:rPr lang="en-US" sz="2400" dirty="0"/>
              <a:t>$25 fee or document demonstrating financial need</a:t>
            </a:r>
          </a:p>
          <a:p>
            <a:pPr marL="742950" lvl="1" indent="-285750">
              <a:buFont typeface="Arial" panose="020B0604020202020204" pitchFamily="34" charset="0"/>
              <a:buChar char="•"/>
            </a:pPr>
            <a:r>
              <a:rPr lang="en-US" sz="2400" dirty="0"/>
              <a:t>Their registration is known as their </a:t>
            </a:r>
            <a:r>
              <a:rPr lang="en-US" sz="2400" u="sng" dirty="0"/>
              <a:t>activity start date</a:t>
            </a:r>
          </a:p>
          <a:p>
            <a:pPr marL="285750" indent="-285750">
              <a:buFont typeface="Arial" panose="020B0604020202020204" pitchFamily="34" charset="0"/>
              <a:buChar char="•"/>
            </a:pPr>
            <a:r>
              <a:rPr lang="en-US" sz="2400" dirty="0"/>
              <a:t>Must pick out an </a:t>
            </a:r>
            <a:r>
              <a:rPr lang="en-US" sz="2400" u="sng" dirty="0"/>
              <a:t>Advisor</a:t>
            </a:r>
          </a:p>
          <a:p>
            <a:pPr marL="742950" lvl="1" indent="-285750">
              <a:buFont typeface="Arial" panose="020B0604020202020204" pitchFamily="34" charset="0"/>
              <a:buChar char="•"/>
            </a:pPr>
            <a:r>
              <a:rPr lang="en-US" sz="2400" dirty="0"/>
              <a:t>Any adult that is not related to the participant who guides them through the Congressional Award journey</a:t>
            </a:r>
          </a:p>
        </p:txBody>
      </p:sp>
    </p:spTree>
    <p:extLst>
      <p:ext uri="{BB962C8B-B14F-4D97-AF65-F5344CB8AC3E}">
        <p14:creationId xmlns:p14="http://schemas.microsoft.com/office/powerpoint/2010/main" val="1170874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789714" y="636601"/>
            <a:ext cx="5413829"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5" name="Rectangle 4"/>
          <p:cNvSpPr>
            <a:spLocks noChangeArrowheads="1"/>
          </p:cNvSpPr>
          <p:nvPr/>
        </p:nvSpPr>
        <p:spPr bwMode="auto">
          <a:xfrm>
            <a:off x="4949371" y="622086"/>
            <a:ext cx="484777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dirty="0">
                <a:solidFill>
                  <a:schemeClr val="bg1"/>
                </a:solidFill>
                <a:latin typeface="Trebuchet MS" panose="020B0603020202020204" pitchFamily="34" charset="0"/>
              </a:rPr>
              <a:t>AWARD LEVELS</a:t>
            </a:r>
          </a:p>
        </p:txBody>
      </p:sp>
      <p:sp>
        <p:nvSpPr>
          <p:cNvPr id="6" name="Oval 5"/>
          <p:cNvSpPr>
            <a:spLocks noChangeArrowheads="1"/>
          </p:cNvSpPr>
          <p:nvPr/>
        </p:nvSpPr>
        <p:spPr bwMode="auto">
          <a:xfrm>
            <a:off x="9325111" y="242874"/>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9477511"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415825"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776686" y="2527086"/>
            <a:ext cx="5764680" cy="4154984"/>
          </a:xfrm>
          <a:prstGeom prst="rect">
            <a:avLst/>
          </a:prstGeom>
          <a:noFill/>
        </p:spPr>
        <p:txBody>
          <a:bodyPr wrap="square" rtlCol="0">
            <a:spAutoFit/>
          </a:bodyPr>
          <a:lstStyle/>
          <a:p>
            <a:r>
              <a:rPr lang="en-US" sz="2400" dirty="0">
                <a:solidFill>
                  <a:srgbClr val="595959"/>
                </a:solidFill>
                <a:latin typeface="Trebuchet MS" panose="020B0603020202020204" pitchFamily="34" charset="0"/>
              </a:rPr>
              <a:t>The program is cumulative. </a:t>
            </a:r>
          </a:p>
          <a:p>
            <a:r>
              <a:rPr lang="en-US" sz="2400" dirty="0">
                <a:solidFill>
                  <a:srgbClr val="595959"/>
                </a:solidFill>
                <a:latin typeface="Trebuchet MS" panose="020B0603020202020204" pitchFamily="34" charset="0"/>
              </a:rPr>
              <a:t>Participants may start at the lowest level and progress level-by-level or advance directly to a higher level.</a:t>
            </a:r>
          </a:p>
          <a:p>
            <a:endParaRPr lang="en-US" sz="2400" dirty="0">
              <a:solidFill>
                <a:srgbClr val="595959"/>
              </a:solidFill>
              <a:latin typeface="Trebuchet MS" panose="020B0603020202020204" pitchFamily="34" charset="0"/>
            </a:endParaRPr>
          </a:p>
          <a:p>
            <a:r>
              <a:rPr lang="en-US" sz="2400" dirty="0">
                <a:solidFill>
                  <a:srgbClr val="595959"/>
                </a:solidFill>
                <a:latin typeface="Trebuchet MS" panose="020B0603020202020204" pitchFamily="34" charset="0"/>
              </a:rPr>
              <a:t>Bronze Certificate</a:t>
            </a:r>
          </a:p>
          <a:p>
            <a:r>
              <a:rPr lang="en-US" sz="2400" dirty="0">
                <a:solidFill>
                  <a:srgbClr val="595959"/>
                </a:solidFill>
                <a:latin typeface="Trebuchet MS" panose="020B0603020202020204" pitchFamily="34" charset="0"/>
              </a:rPr>
              <a:t>Silver Certificate</a:t>
            </a:r>
          </a:p>
          <a:p>
            <a:r>
              <a:rPr lang="en-US" sz="2400" dirty="0">
                <a:solidFill>
                  <a:srgbClr val="595959"/>
                </a:solidFill>
                <a:latin typeface="Trebuchet MS" panose="020B0603020202020204" pitchFamily="34" charset="0"/>
              </a:rPr>
              <a:t>Gold Certificate</a:t>
            </a:r>
          </a:p>
          <a:p>
            <a:r>
              <a:rPr lang="en-US" sz="2400" dirty="0">
                <a:solidFill>
                  <a:srgbClr val="595959"/>
                </a:solidFill>
                <a:latin typeface="Trebuchet MS" panose="020B0603020202020204" pitchFamily="34" charset="0"/>
              </a:rPr>
              <a:t>Bronze Medal</a:t>
            </a:r>
          </a:p>
          <a:p>
            <a:r>
              <a:rPr lang="en-US" sz="2400" dirty="0">
                <a:solidFill>
                  <a:srgbClr val="595959"/>
                </a:solidFill>
                <a:latin typeface="Trebuchet MS" panose="020B0603020202020204" pitchFamily="34" charset="0"/>
              </a:rPr>
              <a:t>Silver Medal </a:t>
            </a:r>
          </a:p>
          <a:p>
            <a:r>
              <a:rPr lang="en-US" sz="2400" dirty="0">
                <a:solidFill>
                  <a:srgbClr val="595959"/>
                </a:solidFill>
                <a:latin typeface="Trebuchet MS" panose="020B0603020202020204" pitchFamily="34" charset="0"/>
              </a:rPr>
              <a:t>Gold Medal</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2651" t="1" r="24893" b="312"/>
          <a:stretch/>
        </p:blipFill>
        <p:spPr>
          <a:xfrm>
            <a:off x="-286655" y="-32657"/>
            <a:ext cx="5457372" cy="6923314"/>
          </a:xfrm>
          <a:prstGeom prst="rect">
            <a:avLst/>
          </a:prstGeom>
        </p:spPr>
      </p:pic>
    </p:spTree>
    <p:extLst>
      <p:ext uri="{BB962C8B-B14F-4D97-AF65-F5344CB8AC3E}">
        <p14:creationId xmlns:p14="http://schemas.microsoft.com/office/powerpoint/2010/main" val="1835528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B1C57B-E0E5-4A9F-8D47-69CF1EBD775F}"/>
              </a:ext>
            </a:extLst>
          </p:cNvPr>
          <p:cNvGraphicFramePr>
            <a:graphicFrameLocks noGrp="1"/>
          </p:cNvGraphicFramePr>
          <p:nvPr>
            <p:extLst>
              <p:ext uri="{D42A27DB-BD31-4B8C-83A1-F6EECF244321}">
                <p14:modId xmlns:p14="http://schemas.microsoft.com/office/powerpoint/2010/main" val="305656819"/>
              </p:ext>
            </p:extLst>
          </p:nvPr>
        </p:nvGraphicFramePr>
        <p:xfrm>
          <a:off x="1180292" y="2352087"/>
          <a:ext cx="9564864" cy="4135808"/>
        </p:xfrm>
        <a:graphic>
          <a:graphicData uri="http://schemas.openxmlformats.org/drawingml/2006/table">
            <a:tbl>
              <a:tblPr/>
              <a:tblGrid>
                <a:gridCol w="1416666">
                  <a:extLst>
                    <a:ext uri="{9D8B030D-6E8A-4147-A177-3AD203B41FA5}">
                      <a16:colId xmlns:a16="http://schemas.microsoft.com/office/drawing/2014/main" val="2054218269"/>
                    </a:ext>
                  </a:extLst>
                </a:gridCol>
                <a:gridCol w="1358036">
                  <a:extLst>
                    <a:ext uri="{9D8B030D-6E8A-4147-A177-3AD203B41FA5}">
                      <a16:colId xmlns:a16="http://schemas.microsoft.com/office/drawing/2014/main" val="3105151548"/>
                    </a:ext>
                  </a:extLst>
                </a:gridCol>
                <a:gridCol w="1358036">
                  <a:extLst>
                    <a:ext uri="{9D8B030D-6E8A-4147-A177-3AD203B41FA5}">
                      <a16:colId xmlns:a16="http://schemas.microsoft.com/office/drawing/2014/main" val="913598032"/>
                    </a:ext>
                  </a:extLst>
                </a:gridCol>
                <a:gridCol w="1358018">
                  <a:extLst>
                    <a:ext uri="{9D8B030D-6E8A-4147-A177-3AD203B41FA5}">
                      <a16:colId xmlns:a16="http://schemas.microsoft.com/office/drawing/2014/main" val="1014253467"/>
                    </a:ext>
                  </a:extLst>
                </a:gridCol>
                <a:gridCol w="1358036">
                  <a:extLst>
                    <a:ext uri="{9D8B030D-6E8A-4147-A177-3AD203B41FA5}">
                      <a16:colId xmlns:a16="http://schemas.microsoft.com/office/drawing/2014/main" val="1364747668"/>
                    </a:ext>
                  </a:extLst>
                </a:gridCol>
                <a:gridCol w="1358036">
                  <a:extLst>
                    <a:ext uri="{9D8B030D-6E8A-4147-A177-3AD203B41FA5}">
                      <a16:colId xmlns:a16="http://schemas.microsoft.com/office/drawing/2014/main" val="3734871112"/>
                    </a:ext>
                  </a:extLst>
                </a:gridCol>
                <a:gridCol w="1358036">
                  <a:extLst>
                    <a:ext uri="{9D8B030D-6E8A-4147-A177-3AD203B41FA5}">
                      <a16:colId xmlns:a16="http://schemas.microsoft.com/office/drawing/2014/main" val="721979713"/>
                    </a:ext>
                  </a:extLst>
                </a:gridCol>
              </a:tblGrid>
              <a:tr h="497212">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 </a:t>
                      </a: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b="1" kern="1400" dirty="0">
                          <a:ln>
                            <a:noFill/>
                          </a:ln>
                          <a:solidFill>
                            <a:srgbClr val="595959"/>
                          </a:solidFill>
                          <a:effectLst/>
                          <a:latin typeface="Trebuchet MS" panose="020B0603020202020204" pitchFamily="34" charset="0"/>
                        </a:rPr>
                        <a:t>BRONZE</a:t>
                      </a:r>
                    </a:p>
                    <a:p>
                      <a:pPr marR="0" indent="0" algn="ctr" rtl="0">
                        <a:lnSpc>
                          <a:spcPct val="119000"/>
                        </a:lnSpc>
                        <a:spcBef>
                          <a:spcPts val="0"/>
                        </a:spcBef>
                        <a:spcAft>
                          <a:spcPts val="0"/>
                        </a:spcAft>
                      </a:pPr>
                      <a:r>
                        <a:rPr lang="en-US" sz="1000" b="1" kern="1400" dirty="0">
                          <a:ln>
                            <a:noFill/>
                          </a:ln>
                          <a:solidFill>
                            <a:srgbClr val="595959"/>
                          </a:solidFill>
                          <a:effectLst/>
                          <a:latin typeface="Trebuchet MS" panose="020B0603020202020204" pitchFamily="34" charset="0"/>
                        </a:rPr>
                        <a:t>CERTIFICATE</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b="1" kern="1400" dirty="0">
                          <a:ln>
                            <a:noFill/>
                          </a:ln>
                          <a:solidFill>
                            <a:srgbClr val="595959"/>
                          </a:solidFill>
                          <a:effectLst/>
                          <a:latin typeface="Trebuchet MS" panose="020B0603020202020204" pitchFamily="34" charset="0"/>
                        </a:rPr>
                        <a:t>SILVER</a:t>
                      </a:r>
                    </a:p>
                    <a:p>
                      <a:pPr marR="0" indent="0" algn="ctr" rtl="0">
                        <a:lnSpc>
                          <a:spcPct val="119000"/>
                        </a:lnSpc>
                        <a:spcBef>
                          <a:spcPts val="0"/>
                        </a:spcBef>
                        <a:spcAft>
                          <a:spcPts val="0"/>
                        </a:spcAft>
                      </a:pPr>
                      <a:r>
                        <a:rPr lang="en-US" sz="1000" b="1" kern="1400" dirty="0">
                          <a:ln>
                            <a:noFill/>
                          </a:ln>
                          <a:solidFill>
                            <a:srgbClr val="595959"/>
                          </a:solidFill>
                          <a:effectLst/>
                          <a:latin typeface="Trebuchet MS" panose="020B0603020202020204" pitchFamily="34" charset="0"/>
                        </a:rPr>
                        <a:t>CERTIFICATE</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b="1" kern="1400" dirty="0">
                          <a:ln>
                            <a:noFill/>
                          </a:ln>
                          <a:solidFill>
                            <a:srgbClr val="595959"/>
                          </a:solidFill>
                          <a:effectLst/>
                          <a:latin typeface="Trebuchet MS" panose="020B0603020202020204" pitchFamily="34" charset="0"/>
                        </a:rPr>
                        <a:t>GOLD</a:t>
                      </a:r>
                    </a:p>
                    <a:p>
                      <a:pPr marR="0" indent="0" algn="ctr" rtl="0">
                        <a:lnSpc>
                          <a:spcPct val="119000"/>
                        </a:lnSpc>
                        <a:spcBef>
                          <a:spcPts val="0"/>
                        </a:spcBef>
                        <a:spcAft>
                          <a:spcPts val="0"/>
                        </a:spcAft>
                      </a:pPr>
                      <a:r>
                        <a:rPr lang="en-US" sz="1000" b="1" kern="1400" dirty="0">
                          <a:ln>
                            <a:noFill/>
                          </a:ln>
                          <a:solidFill>
                            <a:srgbClr val="595959"/>
                          </a:solidFill>
                          <a:effectLst/>
                          <a:latin typeface="Trebuchet MS" panose="020B0603020202020204" pitchFamily="34" charset="0"/>
                        </a:rPr>
                        <a:t>CERTIFICATE</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b="1" kern="1400" dirty="0">
                          <a:ln>
                            <a:noFill/>
                          </a:ln>
                          <a:solidFill>
                            <a:srgbClr val="595959"/>
                          </a:solidFill>
                          <a:effectLst/>
                          <a:latin typeface="Trebuchet MS" panose="020B0603020202020204" pitchFamily="34" charset="0"/>
                        </a:rPr>
                        <a:t>BRONZE</a:t>
                      </a:r>
                    </a:p>
                    <a:p>
                      <a:pPr marR="0" indent="0" algn="ctr" rtl="0">
                        <a:lnSpc>
                          <a:spcPct val="119000"/>
                        </a:lnSpc>
                        <a:spcBef>
                          <a:spcPts val="0"/>
                        </a:spcBef>
                        <a:spcAft>
                          <a:spcPts val="0"/>
                        </a:spcAft>
                      </a:pPr>
                      <a:r>
                        <a:rPr lang="en-US" sz="1000" b="1" kern="1400" dirty="0">
                          <a:ln>
                            <a:noFill/>
                          </a:ln>
                          <a:solidFill>
                            <a:srgbClr val="595959"/>
                          </a:solidFill>
                          <a:effectLst/>
                          <a:latin typeface="Trebuchet MS" panose="020B0603020202020204" pitchFamily="34" charset="0"/>
                        </a:rPr>
                        <a:t>MEDAL</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b="1" kern="1400" dirty="0">
                          <a:ln>
                            <a:noFill/>
                          </a:ln>
                          <a:solidFill>
                            <a:srgbClr val="595959"/>
                          </a:solidFill>
                          <a:effectLst/>
                          <a:latin typeface="Trebuchet MS" panose="020B0603020202020204" pitchFamily="34" charset="0"/>
                        </a:rPr>
                        <a:t>SILVER</a:t>
                      </a:r>
                    </a:p>
                    <a:p>
                      <a:pPr marR="0" indent="0" algn="ctr" rtl="0">
                        <a:lnSpc>
                          <a:spcPct val="119000"/>
                        </a:lnSpc>
                        <a:spcBef>
                          <a:spcPts val="0"/>
                        </a:spcBef>
                        <a:spcAft>
                          <a:spcPts val="0"/>
                        </a:spcAft>
                      </a:pPr>
                      <a:r>
                        <a:rPr lang="en-US" sz="1000" b="1" kern="1400" dirty="0">
                          <a:ln>
                            <a:noFill/>
                          </a:ln>
                          <a:solidFill>
                            <a:srgbClr val="595959"/>
                          </a:solidFill>
                          <a:effectLst/>
                          <a:latin typeface="Trebuchet MS" panose="020B0603020202020204" pitchFamily="34" charset="0"/>
                        </a:rPr>
                        <a:t>MEDAL</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b="1" kern="1400" dirty="0">
                          <a:ln>
                            <a:noFill/>
                          </a:ln>
                          <a:solidFill>
                            <a:srgbClr val="595959"/>
                          </a:solidFill>
                          <a:effectLst/>
                          <a:latin typeface="Trebuchet MS" panose="020B0603020202020204" pitchFamily="34" charset="0"/>
                        </a:rPr>
                        <a:t>GOLD</a:t>
                      </a:r>
                    </a:p>
                    <a:p>
                      <a:pPr marR="0" indent="0" algn="ctr" rtl="0">
                        <a:lnSpc>
                          <a:spcPct val="119000"/>
                        </a:lnSpc>
                        <a:spcBef>
                          <a:spcPts val="0"/>
                        </a:spcBef>
                        <a:spcAft>
                          <a:spcPts val="0"/>
                        </a:spcAft>
                      </a:pPr>
                      <a:r>
                        <a:rPr lang="en-US" sz="1000" b="1" kern="1400" dirty="0">
                          <a:ln>
                            <a:noFill/>
                          </a:ln>
                          <a:solidFill>
                            <a:srgbClr val="595959"/>
                          </a:solidFill>
                          <a:effectLst/>
                          <a:latin typeface="Trebuchet MS" panose="020B0603020202020204" pitchFamily="34" charset="0"/>
                        </a:rPr>
                        <a:t>MEDAL</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extLst>
                  <a:ext uri="{0D108BD9-81ED-4DB2-BD59-A6C34878D82A}">
                    <a16:rowId xmlns:a16="http://schemas.microsoft.com/office/drawing/2014/main" val="3975634141"/>
                  </a:ext>
                </a:extLst>
              </a:tr>
              <a:tr h="576268">
                <a:tc>
                  <a:txBody>
                    <a:bodyPr/>
                    <a:lstStyle/>
                    <a:p>
                      <a:pPr marR="0" indent="0" algn="ctr" rtl="0">
                        <a:lnSpc>
                          <a:spcPct val="119000"/>
                        </a:lnSpc>
                        <a:spcBef>
                          <a:spcPts val="0"/>
                        </a:spcBef>
                        <a:spcAft>
                          <a:spcPts val="0"/>
                        </a:spcAft>
                      </a:pPr>
                      <a:r>
                        <a:rPr lang="en-US" sz="1000" b="1" kern="1400" dirty="0">
                          <a:ln>
                            <a:noFill/>
                          </a:ln>
                          <a:solidFill>
                            <a:srgbClr val="595959"/>
                          </a:solidFill>
                          <a:effectLst/>
                          <a:latin typeface="Trebuchet MS" panose="020B0603020202020204" pitchFamily="34" charset="0"/>
                        </a:rPr>
                        <a:t>VOUNTARY PUBLIC SERVICE</a:t>
                      </a:r>
                      <a:endParaRPr lang="en-US" sz="1000" kern="1400" dirty="0">
                        <a:ln>
                          <a:noFill/>
                        </a:ln>
                        <a:solidFill>
                          <a:srgbClr val="595959"/>
                        </a:solidFill>
                        <a:effectLst/>
                        <a:latin typeface="Trebuchet MS" panose="020B0603020202020204" pitchFamily="34" charset="0"/>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30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60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90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100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200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400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extLst>
                  <a:ext uri="{0D108BD9-81ED-4DB2-BD59-A6C34878D82A}">
                    <a16:rowId xmlns:a16="http://schemas.microsoft.com/office/drawing/2014/main" val="3781999776"/>
                  </a:ext>
                </a:extLst>
              </a:tr>
              <a:tr h="576268">
                <a:tc>
                  <a:txBody>
                    <a:bodyPr/>
                    <a:lstStyle/>
                    <a:p>
                      <a:pPr marR="0" indent="0" algn="ctr" rtl="0">
                        <a:lnSpc>
                          <a:spcPct val="119000"/>
                        </a:lnSpc>
                        <a:spcBef>
                          <a:spcPts val="0"/>
                        </a:spcBef>
                        <a:spcAft>
                          <a:spcPts val="0"/>
                        </a:spcAft>
                      </a:pPr>
                      <a:r>
                        <a:rPr lang="en-US" sz="1000" b="1" kern="1400" dirty="0">
                          <a:ln>
                            <a:noFill/>
                          </a:ln>
                          <a:solidFill>
                            <a:srgbClr val="595959"/>
                          </a:solidFill>
                          <a:effectLst/>
                          <a:latin typeface="Trebuchet MS" panose="020B0603020202020204" pitchFamily="34" charset="0"/>
                        </a:rPr>
                        <a:t>VOUNTARY PUBLIC SERVICE</a:t>
                      </a:r>
                      <a:endParaRPr lang="en-US" sz="1000" kern="1400" dirty="0">
                        <a:ln>
                          <a:noFill/>
                        </a:ln>
                        <a:solidFill>
                          <a:srgbClr val="595959"/>
                        </a:solidFill>
                        <a:effectLst/>
                        <a:latin typeface="Trebuchet MS" panose="020B0603020202020204" pitchFamily="34" charset="0"/>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No min. month requirement</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No min. month requirement</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6 Months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7 Months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12 Months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24 Months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extLst>
                  <a:ext uri="{0D108BD9-81ED-4DB2-BD59-A6C34878D82A}">
                    <a16:rowId xmlns:a16="http://schemas.microsoft.com/office/drawing/2014/main" val="2818298948"/>
                  </a:ext>
                </a:extLst>
              </a:tr>
              <a:tr h="497212">
                <a:tc>
                  <a:txBody>
                    <a:bodyPr/>
                    <a:lstStyle/>
                    <a:p>
                      <a:pPr marR="0" indent="0" algn="ctr" rtl="0">
                        <a:lnSpc>
                          <a:spcPct val="119000"/>
                        </a:lnSpc>
                        <a:spcBef>
                          <a:spcPts val="0"/>
                        </a:spcBef>
                        <a:spcAft>
                          <a:spcPts val="0"/>
                        </a:spcAft>
                      </a:pPr>
                      <a:r>
                        <a:rPr lang="en-US" sz="1000" b="1" kern="1400" dirty="0">
                          <a:ln>
                            <a:noFill/>
                          </a:ln>
                          <a:solidFill>
                            <a:srgbClr val="595959"/>
                          </a:solidFill>
                          <a:effectLst/>
                          <a:latin typeface="Trebuchet MS" panose="020B0603020202020204" pitchFamily="34" charset="0"/>
                        </a:rPr>
                        <a:t>PERSONAL DEVELOPMENT</a:t>
                      </a:r>
                      <a:endParaRPr lang="en-US" sz="1000" kern="1400" dirty="0">
                        <a:ln>
                          <a:noFill/>
                        </a:ln>
                        <a:solidFill>
                          <a:srgbClr val="595959"/>
                        </a:solidFill>
                        <a:effectLst/>
                        <a:latin typeface="Trebuchet MS" panose="020B0603020202020204" pitchFamily="34" charset="0"/>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15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30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45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50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100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200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extLst>
                  <a:ext uri="{0D108BD9-81ED-4DB2-BD59-A6C34878D82A}">
                    <a16:rowId xmlns:a16="http://schemas.microsoft.com/office/drawing/2014/main" val="3935765230"/>
                  </a:ext>
                </a:extLst>
              </a:tr>
              <a:tr h="497212">
                <a:tc>
                  <a:txBody>
                    <a:bodyPr/>
                    <a:lstStyle/>
                    <a:p>
                      <a:pPr marR="0" indent="0" algn="ctr" rtl="0">
                        <a:lnSpc>
                          <a:spcPct val="119000"/>
                        </a:lnSpc>
                        <a:spcBef>
                          <a:spcPts val="0"/>
                        </a:spcBef>
                        <a:spcAft>
                          <a:spcPts val="0"/>
                        </a:spcAft>
                      </a:pPr>
                      <a:r>
                        <a:rPr lang="en-US" sz="1000" b="1" kern="1400" dirty="0">
                          <a:ln>
                            <a:noFill/>
                          </a:ln>
                          <a:solidFill>
                            <a:srgbClr val="595959"/>
                          </a:solidFill>
                          <a:effectLst/>
                          <a:latin typeface="Trebuchet MS" panose="020B0603020202020204" pitchFamily="34" charset="0"/>
                        </a:rPr>
                        <a:t>PERSONAL DEVELOPMENT</a:t>
                      </a:r>
                      <a:endParaRPr lang="en-US" sz="1000" kern="1400" dirty="0">
                        <a:ln>
                          <a:noFill/>
                        </a:ln>
                        <a:solidFill>
                          <a:srgbClr val="595959"/>
                        </a:solidFill>
                        <a:effectLst/>
                        <a:latin typeface="Trebuchet MS" panose="020B0603020202020204" pitchFamily="34" charset="0"/>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No min. month requirement</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No min. month requirement</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6 Months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7 Months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12 Months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24 Months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extLst>
                  <a:ext uri="{0D108BD9-81ED-4DB2-BD59-A6C34878D82A}">
                    <a16:rowId xmlns:a16="http://schemas.microsoft.com/office/drawing/2014/main" val="1731198352"/>
                  </a:ext>
                </a:extLst>
              </a:tr>
              <a:tr h="497212">
                <a:tc>
                  <a:txBody>
                    <a:bodyPr/>
                    <a:lstStyle/>
                    <a:p>
                      <a:pPr marR="0" indent="0" algn="ctr" rtl="0">
                        <a:lnSpc>
                          <a:spcPct val="119000"/>
                        </a:lnSpc>
                        <a:spcBef>
                          <a:spcPts val="0"/>
                        </a:spcBef>
                        <a:spcAft>
                          <a:spcPts val="0"/>
                        </a:spcAft>
                      </a:pPr>
                      <a:r>
                        <a:rPr lang="en-US" sz="1000" b="1" kern="1400" dirty="0">
                          <a:ln>
                            <a:noFill/>
                          </a:ln>
                          <a:solidFill>
                            <a:srgbClr val="595959"/>
                          </a:solidFill>
                          <a:effectLst/>
                          <a:latin typeface="Trebuchet MS" panose="020B0603020202020204" pitchFamily="34" charset="0"/>
                        </a:rPr>
                        <a:t>PHYSICAL FITNESS</a:t>
                      </a:r>
                      <a:endParaRPr lang="en-US" sz="1000" kern="1400" dirty="0">
                        <a:ln>
                          <a:noFill/>
                        </a:ln>
                        <a:solidFill>
                          <a:srgbClr val="595959"/>
                        </a:solidFill>
                        <a:effectLst/>
                        <a:latin typeface="Trebuchet MS" panose="020B0603020202020204" pitchFamily="34" charset="0"/>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15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30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45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50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100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200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extLst>
                  <a:ext uri="{0D108BD9-81ED-4DB2-BD59-A6C34878D82A}">
                    <a16:rowId xmlns:a16="http://schemas.microsoft.com/office/drawing/2014/main" val="1001744588"/>
                  </a:ext>
                </a:extLst>
              </a:tr>
              <a:tr h="497212">
                <a:tc>
                  <a:txBody>
                    <a:bodyPr/>
                    <a:lstStyle/>
                    <a:p>
                      <a:pPr marR="0" indent="0" algn="ctr" rtl="0">
                        <a:lnSpc>
                          <a:spcPct val="119000"/>
                        </a:lnSpc>
                        <a:spcBef>
                          <a:spcPts val="0"/>
                        </a:spcBef>
                        <a:spcAft>
                          <a:spcPts val="0"/>
                        </a:spcAft>
                      </a:pPr>
                      <a:r>
                        <a:rPr lang="en-US" sz="1000" b="1" kern="1400" dirty="0">
                          <a:ln>
                            <a:noFill/>
                          </a:ln>
                          <a:solidFill>
                            <a:srgbClr val="595959"/>
                          </a:solidFill>
                          <a:effectLst/>
                          <a:latin typeface="Trebuchet MS" panose="020B0603020202020204" pitchFamily="34" charset="0"/>
                        </a:rPr>
                        <a:t>PHYSICAL FITNESS</a:t>
                      </a:r>
                      <a:endParaRPr lang="en-US" sz="1000" kern="1400" dirty="0">
                        <a:ln>
                          <a:noFill/>
                        </a:ln>
                        <a:solidFill>
                          <a:srgbClr val="595959"/>
                        </a:solidFill>
                        <a:effectLst/>
                        <a:latin typeface="Trebuchet MS" panose="020B0603020202020204" pitchFamily="34" charset="0"/>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No min. month requirement</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No min. month requirement</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6 Months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7 Months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12 Months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24 Months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extLst>
                  <a:ext uri="{0D108BD9-81ED-4DB2-BD59-A6C34878D82A}">
                    <a16:rowId xmlns:a16="http://schemas.microsoft.com/office/drawing/2014/main" val="198431551"/>
                  </a:ext>
                </a:extLst>
              </a:tr>
              <a:tr h="497212">
                <a:tc>
                  <a:txBody>
                    <a:bodyPr/>
                    <a:lstStyle/>
                    <a:p>
                      <a:pPr marR="0" indent="0" algn="ctr" rtl="0">
                        <a:lnSpc>
                          <a:spcPct val="119000"/>
                        </a:lnSpc>
                        <a:spcBef>
                          <a:spcPts val="0"/>
                        </a:spcBef>
                        <a:spcAft>
                          <a:spcPts val="0"/>
                        </a:spcAft>
                      </a:pPr>
                      <a:r>
                        <a:rPr lang="en-US" sz="1000" b="1" kern="1400" dirty="0">
                          <a:ln>
                            <a:noFill/>
                          </a:ln>
                          <a:solidFill>
                            <a:srgbClr val="595959"/>
                          </a:solidFill>
                          <a:effectLst/>
                          <a:latin typeface="Trebuchet MS" panose="020B0603020202020204" pitchFamily="34" charset="0"/>
                        </a:rPr>
                        <a:t>EXPEDITION OR EXPLORATION</a:t>
                      </a:r>
                      <a:endParaRPr lang="en-US" sz="1000" kern="1400" dirty="0">
                        <a:ln>
                          <a:noFill/>
                        </a:ln>
                        <a:solidFill>
                          <a:srgbClr val="595959"/>
                        </a:solidFill>
                        <a:effectLst/>
                        <a:latin typeface="Trebuchet MS" panose="020B0603020202020204" pitchFamily="34" charset="0"/>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1 Day</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2 Days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3 Days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2 Day, 1 Night Trip</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3 Day, 2 Night Trip</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dirty="0">
                          <a:ln>
                            <a:noFill/>
                          </a:ln>
                          <a:solidFill>
                            <a:srgbClr val="595959"/>
                          </a:solidFill>
                          <a:effectLst/>
                          <a:latin typeface="Trebuchet MS" panose="020B0603020202020204" pitchFamily="34" charset="0"/>
                        </a:rPr>
                        <a:t>5 Day, 4 Night Trip</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7339544"/>
                  </a:ext>
                </a:extLst>
              </a:tr>
            </a:tbl>
          </a:graphicData>
        </a:graphic>
      </p:graphicFrame>
      <p:sp>
        <p:nvSpPr>
          <p:cNvPr id="4" name="Rectangle 3"/>
          <p:cNvSpPr>
            <a:spLocks noChangeArrowheads="1"/>
          </p:cNvSpPr>
          <p:nvPr/>
        </p:nvSpPr>
        <p:spPr bwMode="auto">
          <a:xfrm>
            <a:off x="1368182" y="751887"/>
            <a:ext cx="10823817"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5" name="Rectangle 4"/>
          <p:cNvSpPr>
            <a:spLocks noChangeArrowheads="1"/>
          </p:cNvSpPr>
          <p:nvPr/>
        </p:nvSpPr>
        <p:spPr bwMode="auto">
          <a:xfrm>
            <a:off x="1683657" y="723686"/>
            <a:ext cx="751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dirty="0">
                <a:solidFill>
                  <a:schemeClr val="bg1"/>
                </a:solidFill>
                <a:latin typeface="Trebuchet MS" panose="020B0603020202020204" pitchFamily="34" charset="0"/>
              </a:rPr>
              <a:t>PROGRAM REQUIREMENTS</a:t>
            </a: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2636158" y="1468326"/>
            <a:ext cx="3967843" cy="369332"/>
          </a:xfrm>
          <a:prstGeom prst="rect">
            <a:avLst/>
          </a:prstGeom>
          <a:noFill/>
        </p:spPr>
        <p:txBody>
          <a:bodyPr wrap="square" rtlCol="0">
            <a:spAutoFit/>
          </a:bodyPr>
          <a:lstStyle/>
          <a:p>
            <a:r>
              <a:rPr lang="en-US" dirty="0">
                <a:solidFill>
                  <a:schemeClr val="bg1"/>
                </a:solidFill>
                <a:latin typeface="Trebuchet MS" panose="020B0603020202020204" pitchFamily="34" charset="0"/>
              </a:rPr>
              <a:t>Minimum hour and month totals</a:t>
            </a:r>
          </a:p>
        </p:txBody>
      </p:sp>
      <p:sp>
        <p:nvSpPr>
          <p:cNvPr id="3" name="Control 1">
            <a:extLst>
              <a:ext uri="{FF2B5EF4-FFF2-40B4-BE49-F238E27FC236}">
                <a16:creationId xmlns:a16="http://schemas.microsoft.com/office/drawing/2014/main" id="{09071CD4-774B-4CFE-967D-4A565F72D0D1}"/>
              </a:ext>
            </a:extLst>
          </p:cNvPr>
          <p:cNvSpPr>
            <a:spLocks noChangeArrowheads="1" noChangeShapeType="1"/>
          </p:cNvSpPr>
          <p:nvPr/>
        </p:nvSpPr>
        <p:spPr bwMode="auto">
          <a:xfrm>
            <a:off x="3124200" y="4581525"/>
            <a:ext cx="6858000" cy="331787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84127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130629" y="2447258"/>
            <a:ext cx="2902854" cy="449057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17" name="Rectangle 16"/>
          <p:cNvSpPr>
            <a:spLocks noChangeArrowheads="1"/>
          </p:cNvSpPr>
          <p:nvPr/>
        </p:nvSpPr>
        <p:spPr bwMode="auto">
          <a:xfrm>
            <a:off x="3120569" y="2447256"/>
            <a:ext cx="2942784" cy="4490572"/>
          </a:xfrm>
          <a:prstGeom prst="rect">
            <a:avLst/>
          </a:prstGeom>
          <a:solidFill>
            <a:srgbClr val="DA1F3C"/>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18" name="Rectangle 17"/>
          <p:cNvSpPr>
            <a:spLocks noChangeArrowheads="1"/>
          </p:cNvSpPr>
          <p:nvPr/>
        </p:nvSpPr>
        <p:spPr bwMode="auto">
          <a:xfrm>
            <a:off x="6152603" y="2447256"/>
            <a:ext cx="2875950" cy="4490572"/>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19" name="Rectangle 18"/>
          <p:cNvSpPr>
            <a:spLocks noChangeArrowheads="1"/>
          </p:cNvSpPr>
          <p:nvPr/>
        </p:nvSpPr>
        <p:spPr bwMode="auto">
          <a:xfrm>
            <a:off x="9117803" y="2447256"/>
            <a:ext cx="2944368" cy="4490572"/>
          </a:xfrm>
          <a:prstGeom prst="rect">
            <a:avLst/>
          </a:prstGeom>
          <a:solidFill>
            <a:srgbClr val="DA1F3C"/>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4" name="Rectangle 3"/>
          <p:cNvSpPr>
            <a:spLocks noChangeArrowheads="1"/>
          </p:cNvSpPr>
          <p:nvPr/>
        </p:nvSpPr>
        <p:spPr bwMode="auto">
          <a:xfrm>
            <a:off x="1368182" y="751887"/>
            <a:ext cx="10823817"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5" name="Rectangle 4"/>
          <p:cNvSpPr>
            <a:spLocks noChangeArrowheads="1"/>
          </p:cNvSpPr>
          <p:nvPr/>
        </p:nvSpPr>
        <p:spPr bwMode="auto">
          <a:xfrm>
            <a:off x="1683657" y="723686"/>
            <a:ext cx="510902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dirty="0">
                <a:solidFill>
                  <a:schemeClr val="bg1"/>
                </a:solidFill>
                <a:latin typeface="Trebuchet MS" panose="020B0603020202020204" pitchFamily="34" charset="0"/>
              </a:rPr>
              <a:t>THE PROGRAM</a:t>
            </a: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dirty="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7661" t="322" r="32061" b="61"/>
          <a:stretch/>
        </p:blipFill>
        <p:spPr>
          <a:xfrm>
            <a:off x="257976" y="3120572"/>
            <a:ext cx="2645548" cy="3831772"/>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33365" t="5576" r="26920" b="3809"/>
          <a:stretch/>
        </p:blipFill>
        <p:spPr>
          <a:xfrm>
            <a:off x="3262766" y="3120572"/>
            <a:ext cx="2659062" cy="3817256"/>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1364" t="189" r="42677"/>
          <a:stretch/>
        </p:blipFill>
        <p:spPr>
          <a:xfrm>
            <a:off x="6267557" y="3120572"/>
            <a:ext cx="2641600" cy="3824513"/>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46760" t="-190" r="1064"/>
          <a:stretch/>
        </p:blipFill>
        <p:spPr>
          <a:xfrm>
            <a:off x="9253886" y="3120572"/>
            <a:ext cx="2656114" cy="3817256"/>
          </a:xfrm>
          <a:prstGeom prst="rect">
            <a:avLst/>
          </a:prstGeom>
        </p:spPr>
      </p:pic>
      <p:sp>
        <p:nvSpPr>
          <p:cNvPr id="9" name="TextBox 8"/>
          <p:cNvSpPr txBox="1"/>
          <p:nvPr/>
        </p:nvSpPr>
        <p:spPr>
          <a:xfrm>
            <a:off x="257976" y="2462377"/>
            <a:ext cx="2627085" cy="646331"/>
          </a:xfrm>
          <a:prstGeom prst="rect">
            <a:avLst/>
          </a:prstGeom>
          <a:noFill/>
        </p:spPr>
        <p:txBody>
          <a:bodyPr wrap="square" rtlCol="0">
            <a:spAutoFit/>
          </a:bodyPr>
          <a:lstStyle/>
          <a:p>
            <a:pPr algn="ctr"/>
            <a:r>
              <a:rPr lang="en-US" b="1" dirty="0">
                <a:solidFill>
                  <a:schemeClr val="bg1"/>
                </a:solidFill>
                <a:latin typeface="Trebuchet MS" panose="020B0603020202020204" pitchFamily="34" charset="0"/>
              </a:rPr>
              <a:t>Voluntary</a:t>
            </a:r>
          </a:p>
          <a:p>
            <a:pPr algn="ctr"/>
            <a:r>
              <a:rPr lang="en-US" b="1" dirty="0">
                <a:solidFill>
                  <a:schemeClr val="bg1"/>
                </a:solidFill>
                <a:latin typeface="Trebuchet MS" panose="020B0603020202020204" pitchFamily="34" charset="0"/>
              </a:rPr>
              <a:t>Public Service</a:t>
            </a:r>
          </a:p>
        </p:txBody>
      </p:sp>
      <p:sp>
        <p:nvSpPr>
          <p:cNvPr id="14" name="TextBox 13"/>
          <p:cNvSpPr txBox="1"/>
          <p:nvPr/>
        </p:nvSpPr>
        <p:spPr>
          <a:xfrm>
            <a:off x="3262766" y="2586334"/>
            <a:ext cx="2641598" cy="369332"/>
          </a:xfrm>
          <a:prstGeom prst="rect">
            <a:avLst/>
          </a:prstGeom>
          <a:noFill/>
        </p:spPr>
        <p:txBody>
          <a:bodyPr wrap="square" rtlCol="0">
            <a:spAutoFit/>
          </a:bodyPr>
          <a:lstStyle/>
          <a:p>
            <a:pPr algn="ctr"/>
            <a:r>
              <a:rPr lang="en-US" b="1" dirty="0">
                <a:solidFill>
                  <a:schemeClr val="bg1"/>
                </a:solidFill>
                <a:latin typeface="Trebuchet MS" panose="020B0603020202020204" pitchFamily="34" charset="0"/>
              </a:rPr>
              <a:t>Personal Development</a:t>
            </a:r>
          </a:p>
        </p:txBody>
      </p:sp>
      <p:sp>
        <p:nvSpPr>
          <p:cNvPr id="15" name="TextBox 14"/>
          <p:cNvSpPr txBox="1"/>
          <p:nvPr/>
        </p:nvSpPr>
        <p:spPr>
          <a:xfrm>
            <a:off x="6267555" y="2586280"/>
            <a:ext cx="2641602" cy="369332"/>
          </a:xfrm>
          <a:prstGeom prst="rect">
            <a:avLst/>
          </a:prstGeom>
          <a:noFill/>
        </p:spPr>
        <p:txBody>
          <a:bodyPr wrap="square" rtlCol="0">
            <a:spAutoFit/>
          </a:bodyPr>
          <a:lstStyle/>
          <a:p>
            <a:pPr algn="ctr"/>
            <a:r>
              <a:rPr lang="en-US" b="1" dirty="0">
                <a:solidFill>
                  <a:schemeClr val="bg1"/>
                </a:solidFill>
                <a:latin typeface="Trebuchet MS" panose="020B0603020202020204" pitchFamily="34" charset="0"/>
              </a:rPr>
              <a:t>Physical Fitness</a:t>
            </a:r>
          </a:p>
        </p:txBody>
      </p:sp>
      <p:sp>
        <p:nvSpPr>
          <p:cNvPr id="16" name="TextBox 15"/>
          <p:cNvSpPr txBox="1"/>
          <p:nvPr/>
        </p:nvSpPr>
        <p:spPr>
          <a:xfrm>
            <a:off x="9272348" y="2586280"/>
            <a:ext cx="2656117" cy="369332"/>
          </a:xfrm>
          <a:prstGeom prst="rect">
            <a:avLst/>
          </a:prstGeom>
          <a:noFill/>
        </p:spPr>
        <p:txBody>
          <a:bodyPr wrap="square" rtlCol="0">
            <a:spAutoFit/>
          </a:bodyPr>
          <a:lstStyle/>
          <a:p>
            <a:r>
              <a:rPr lang="en-US" b="1" dirty="0">
                <a:solidFill>
                  <a:schemeClr val="bg1"/>
                </a:solidFill>
                <a:latin typeface="Trebuchet MS" panose="020B0603020202020204" pitchFamily="34" charset="0"/>
              </a:rPr>
              <a:t>Expedition/Exploration</a:t>
            </a:r>
          </a:p>
        </p:txBody>
      </p:sp>
    </p:spTree>
    <p:extLst>
      <p:ext uri="{BB962C8B-B14F-4D97-AF65-F5344CB8AC3E}">
        <p14:creationId xmlns:p14="http://schemas.microsoft.com/office/powerpoint/2010/main" val="22685602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846</TotalTime>
  <Words>2720</Words>
  <Application>Microsoft Office PowerPoint</Application>
  <PresentationFormat>Widescreen</PresentationFormat>
  <Paragraphs>392</Paragraphs>
  <Slides>37</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Calibri Light</vt:lpstr>
      <vt:lpstr>Perpetua</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Resources </vt:lpstr>
      <vt:lpstr>Additional Resources </vt:lpstr>
      <vt:lpstr>PowerPoint Presentation</vt:lpstr>
      <vt:lpstr>Additional Resources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Stevans</dc:creator>
  <cp:lastModifiedBy>Eric Fernandez</cp:lastModifiedBy>
  <cp:revision>38</cp:revision>
  <dcterms:created xsi:type="dcterms:W3CDTF">2018-05-18T12:51:58Z</dcterms:created>
  <dcterms:modified xsi:type="dcterms:W3CDTF">2023-01-19T17:39:27Z</dcterms:modified>
</cp:coreProperties>
</file>